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4"/>
  </p:sldMasterIdLst>
  <p:notesMasterIdLst>
    <p:notesMasterId r:id="rId28"/>
  </p:notesMasterIdLst>
  <p:handoutMasterIdLst>
    <p:handoutMasterId r:id="rId29"/>
  </p:handoutMasterIdLst>
  <p:sldIdLst>
    <p:sldId id="256" r:id="rId5"/>
    <p:sldId id="267" r:id="rId6"/>
    <p:sldId id="262" r:id="rId7"/>
    <p:sldId id="264" r:id="rId8"/>
    <p:sldId id="276" r:id="rId9"/>
    <p:sldId id="280" r:id="rId10"/>
    <p:sldId id="282" r:id="rId11"/>
    <p:sldId id="277" r:id="rId12"/>
    <p:sldId id="278" r:id="rId13"/>
    <p:sldId id="281" r:id="rId14"/>
    <p:sldId id="279" r:id="rId15"/>
    <p:sldId id="265" r:id="rId16"/>
    <p:sldId id="266" r:id="rId17"/>
    <p:sldId id="263" r:id="rId18"/>
    <p:sldId id="268" r:id="rId19"/>
    <p:sldId id="269" r:id="rId20"/>
    <p:sldId id="270" r:id="rId21"/>
    <p:sldId id="271" r:id="rId22"/>
    <p:sldId id="272" r:id="rId23"/>
    <p:sldId id="273" r:id="rId24"/>
    <p:sldId id="274" r:id="rId25"/>
    <p:sldId id="275" r:id="rId26"/>
    <p:sldId id="26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5" d="100"/>
          <a:sy n="115" d="100"/>
        </p:scale>
        <p:origin x="432" y="114"/>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05/07/2020</a:t>
            </a:fld>
            <a:endParaRPr lang="en-US"/>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05/07/2020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23</a:t>
            </a:fld>
            <a:endParaRPr lang="en-US"/>
          </a:p>
        </p:txBody>
      </p:sp>
    </p:spTree>
    <p:extLst>
      <p:ext uri="{BB962C8B-B14F-4D97-AF65-F5344CB8AC3E}">
        <p14:creationId xmlns:p14="http://schemas.microsoft.com/office/powerpoint/2010/main" val="1004962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05/07/2020</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05/07/2020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05/07/2020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05/07/2020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05/07/2020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05/07/2020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05/07/2020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05/07/2020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05/07/2020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05/07/2020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05/07/2020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05/07/2020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05/07/2020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05/07/2020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05/07/2020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05/07/2020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05/07/2020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05/07/2020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hyperlink" Target="mailto:sitranhue@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4" cstate="email">
            <a:alphaModFix/>
            <a:extLst>
              <a:ext uri="{28A0092B-C50C-407E-A947-70E740481C1C}">
                <a14:useLocalDpi xmlns:a14="http://schemas.microsoft.com/office/drawing/2010/main"/>
              </a:ext>
            </a:extLst>
          </a:blip>
          <a:srcRect/>
          <a:stretch/>
        </p:blipFill>
        <p:spPr>
          <a:xfrm>
            <a:off x="0" y="10"/>
            <a:ext cx="12188389" cy="6857990"/>
          </a:xfrm>
          <a:prstGeom prst="rect">
            <a:avLst/>
          </a:prstGeom>
        </p:spPr>
      </p:pic>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141754" y="1041405"/>
            <a:ext cx="8791575" cy="2387600"/>
          </a:xfrm>
        </p:spPr>
        <p:txBody>
          <a:bodyPr anchor="ctr">
            <a:normAutofit/>
          </a:bodyPr>
          <a:lstStyle/>
          <a:p>
            <a:pPr algn="ctr"/>
            <a:r>
              <a:rPr lang="en-US" sz="5200" b="1" i="1" smtClean="0">
                <a:latin typeface="Calibri" panose="020F0502020204030204" pitchFamily="34" charset="0"/>
                <a:cs typeface="Calibri" panose="020F0502020204030204" pitchFamily="34" charset="0"/>
              </a:rPr>
              <a:t>CHÌA KHÓA THÔNG MINH</a:t>
            </a:r>
            <a:endParaRPr lang="en-US" sz="5200" b="1" i="1">
              <a:latin typeface="Calibri" panose="020F0502020204030204" pitchFamily="34" charset="0"/>
              <a:cs typeface="Calibri" panose="020F0502020204030204" pitchFamily="34" charset="0"/>
            </a:endParaRPr>
          </a:p>
        </p:txBody>
      </p:sp>
      <p:sp>
        <p:nvSpPr>
          <p:cNvPr id="7" name="Subtitle 6"/>
          <p:cNvSpPr>
            <a:spLocks noGrp="1"/>
          </p:cNvSpPr>
          <p:nvPr>
            <p:ph type="subTitle" idx="1"/>
          </p:nvPr>
        </p:nvSpPr>
        <p:spPr>
          <a:xfrm>
            <a:off x="1876424" y="3602038"/>
            <a:ext cx="8791575" cy="2597056"/>
          </a:xfrm>
        </p:spPr>
        <p:txBody>
          <a:bodyPr>
            <a:noAutofit/>
          </a:bodyPr>
          <a:lstStyle/>
          <a:p>
            <a:r>
              <a:rPr lang="en-US" sz="2200" err="1" smtClean="0">
                <a:solidFill>
                  <a:schemeClr val="tx1"/>
                </a:solidFill>
                <a:latin typeface="Times New Roman" panose="02020603050405020304" pitchFamily="18" charset="0"/>
                <a:cs typeface="Times New Roman" panose="02020603050405020304" pitchFamily="18" charset="0"/>
              </a:rPr>
              <a:t>nhóm</a:t>
            </a:r>
            <a:r>
              <a:rPr lang="en-US" sz="2200" smtClean="0">
                <a:solidFill>
                  <a:schemeClr val="tx1"/>
                </a:solidFill>
                <a:latin typeface="Times New Roman" panose="02020603050405020304" pitchFamily="18" charset="0"/>
                <a:cs typeface="Times New Roman" panose="02020603050405020304" pitchFamily="18" charset="0"/>
              </a:rPr>
              <a:t> 55:</a:t>
            </a:r>
          </a:p>
          <a:p>
            <a:pPr marL="457200" indent="-457200">
              <a:buAutoNum type="arabicPeriod"/>
            </a:pPr>
            <a:r>
              <a:rPr lang="en-US" sz="1800" err="1" smtClean="0">
                <a:solidFill>
                  <a:schemeClr val="tx1"/>
                </a:solidFill>
                <a:latin typeface="Times New Roman" panose="02020603050405020304" pitchFamily="18" charset="0"/>
                <a:cs typeface="Times New Roman" panose="02020603050405020304" pitchFamily="18" charset="0"/>
              </a:rPr>
              <a:t>trần</a:t>
            </a:r>
            <a:r>
              <a:rPr lang="en-US" sz="1800" smtClean="0">
                <a:solidFill>
                  <a:schemeClr val="tx1"/>
                </a:solidFill>
                <a:latin typeface="Times New Roman" panose="02020603050405020304" pitchFamily="18" charset="0"/>
                <a:cs typeface="Times New Roman" panose="02020603050405020304" pitchFamily="18" charset="0"/>
              </a:rPr>
              <a:t> </a:t>
            </a:r>
            <a:r>
              <a:rPr lang="en-US" sz="1800" err="1" smtClean="0">
                <a:solidFill>
                  <a:schemeClr val="tx1"/>
                </a:solidFill>
                <a:latin typeface="Times New Roman" panose="02020603050405020304" pitchFamily="18" charset="0"/>
                <a:cs typeface="Times New Roman" panose="02020603050405020304" pitchFamily="18" charset="0"/>
              </a:rPr>
              <a:t>văn</a:t>
            </a:r>
            <a:r>
              <a:rPr lang="en-US" sz="1800" smtClean="0">
                <a:solidFill>
                  <a:schemeClr val="tx1"/>
                </a:solidFill>
                <a:latin typeface="Times New Roman" panose="02020603050405020304" pitchFamily="18" charset="0"/>
                <a:cs typeface="Times New Roman" panose="02020603050405020304" pitchFamily="18" charset="0"/>
              </a:rPr>
              <a:t> </a:t>
            </a:r>
            <a:r>
              <a:rPr lang="en-US" sz="1800" err="1" smtClean="0">
                <a:solidFill>
                  <a:schemeClr val="tx1"/>
                </a:solidFill>
                <a:latin typeface="Times New Roman" panose="02020603050405020304" pitchFamily="18" charset="0"/>
                <a:cs typeface="Times New Roman" panose="02020603050405020304" pitchFamily="18" charset="0"/>
              </a:rPr>
              <a:t>sĩ</a:t>
            </a:r>
            <a:r>
              <a:rPr lang="en-US" sz="1800" smtClean="0">
                <a:solidFill>
                  <a:schemeClr val="tx1"/>
                </a:solidFill>
                <a:latin typeface="Times New Roman" panose="02020603050405020304" pitchFamily="18" charset="0"/>
                <a:cs typeface="Times New Roman" panose="02020603050405020304" pitchFamily="18" charset="0"/>
              </a:rPr>
              <a:t> (</a:t>
            </a:r>
            <a:r>
              <a:rPr lang="en-US" sz="1800" err="1" smtClean="0">
                <a:solidFill>
                  <a:schemeClr val="tx1"/>
                </a:solidFill>
                <a:latin typeface="Times New Roman" panose="02020603050405020304" pitchFamily="18" charset="0"/>
                <a:cs typeface="Times New Roman" panose="02020603050405020304" pitchFamily="18" charset="0"/>
              </a:rPr>
              <a:t>nhóm</a:t>
            </a:r>
            <a:r>
              <a:rPr lang="en-US" sz="1800" smtClean="0">
                <a:solidFill>
                  <a:schemeClr val="tx1"/>
                </a:solidFill>
                <a:latin typeface="Times New Roman" panose="02020603050405020304" pitchFamily="18" charset="0"/>
                <a:cs typeface="Times New Roman" panose="02020603050405020304" pitchFamily="18" charset="0"/>
              </a:rPr>
              <a:t> </a:t>
            </a:r>
            <a:r>
              <a:rPr lang="en-US" sz="1800" err="1" smtClean="0">
                <a:solidFill>
                  <a:schemeClr val="tx1"/>
                </a:solidFill>
                <a:latin typeface="Times New Roman" panose="02020603050405020304" pitchFamily="18" charset="0"/>
                <a:cs typeface="Times New Roman" panose="02020603050405020304" pitchFamily="18" charset="0"/>
              </a:rPr>
              <a:t>trưởng</a:t>
            </a:r>
            <a:r>
              <a:rPr lang="en-US" sz="1800" smtClean="0">
                <a:solidFill>
                  <a:schemeClr val="tx1"/>
                </a:solidFill>
                <a:latin typeface="Times New Roman" panose="02020603050405020304" pitchFamily="18" charset="0"/>
                <a:cs typeface="Times New Roman" panose="02020603050405020304" pitchFamily="18" charset="0"/>
              </a:rPr>
              <a:t>)</a:t>
            </a:r>
          </a:p>
          <a:p>
            <a:pPr marL="457200" indent="-457200">
              <a:buAutoNum type="arabicPeriod"/>
            </a:pPr>
            <a:r>
              <a:rPr lang="en-US" sz="1800" smtClean="0">
                <a:solidFill>
                  <a:schemeClr val="tx1"/>
                </a:solidFill>
                <a:latin typeface="Times New Roman" panose="02020603050405020304" pitchFamily="18" charset="0"/>
                <a:cs typeface="Times New Roman" panose="02020603050405020304" pitchFamily="18" charset="0"/>
              </a:rPr>
              <a:t>Phan </a:t>
            </a:r>
            <a:r>
              <a:rPr lang="en-US" sz="1800" err="1" smtClean="0">
                <a:solidFill>
                  <a:schemeClr val="tx1"/>
                </a:solidFill>
                <a:latin typeface="Times New Roman" panose="02020603050405020304" pitchFamily="18" charset="0"/>
                <a:cs typeface="Times New Roman" panose="02020603050405020304" pitchFamily="18" charset="0"/>
              </a:rPr>
              <a:t>văn</a:t>
            </a:r>
            <a:r>
              <a:rPr lang="en-US" sz="1800" smtClean="0">
                <a:solidFill>
                  <a:schemeClr val="tx1"/>
                </a:solidFill>
                <a:latin typeface="Times New Roman" panose="02020603050405020304" pitchFamily="18" charset="0"/>
                <a:cs typeface="Times New Roman" panose="02020603050405020304" pitchFamily="18" charset="0"/>
              </a:rPr>
              <a:t> </a:t>
            </a:r>
            <a:r>
              <a:rPr lang="en-US" sz="1800" err="1" smtClean="0">
                <a:solidFill>
                  <a:schemeClr val="tx1"/>
                </a:solidFill>
                <a:latin typeface="Times New Roman" panose="02020603050405020304" pitchFamily="18" charset="0"/>
                <a:cs typeface="Times New Roman" panose="02020603050405020304" pitchFamily="18" charset="0"/>
              </a:rPr>
              <a:t>nhân</a:t>
            </a:r>
            <a:endParaRPr lang="en-US" sz="1800" smtClean="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US" sz="1800" err="1" smtClean="0">
                <a:solidFill>
                  <a:schemeClr val="tx1"/>
                </a:solidFill>
                <a:latin typeface="Times New Roman" panose="02020603050405020304" pitchFamily="18" charset="0"/>
                <a:cs typeface="Times New Roman" panose="02020603050405020304" pitchFamily="18" charset="0"/>
              </a:rPr>
              <a:t>Nguyễn</a:t>
            </a:r>
            <a:r>
              <a:rPr lang="en-US" sz="1800" smtClean="0">
                <a:solidFill>
                  <a:schemeClr val="tx1"/>
                </a:solidFill>
                <a:latin typeface="Times New Roman" panose="02020603050405020304" pitchFamily="18" charset="0"/>
                <a:cs typeface="Times New Roman" panose="02020603050405020304" pitchFamily="18" charset="0"/>
              </a:rPr>
              <a:t> </a:t>
            </a:r>
            <a:r>
              <a:rPr lang="en-US" sz="1800" err="1" smtClean="0">
                <a:solidFill>
                  <a:schemeClr val="tx1"/>
                </a:solidFill>
                <a:latin typeface="Times New Roman" panose="02020603050405020304" pitchFamily="18" charset="0"/>
                <a:cs typeface="Times New Roman" panose="02020603050405020304" pitchFamily="18" charset="0"/>
              </a:rPr>
              <a:t>văn</a:t>
            </a:r>
            <a:r>
              <a:rPr lang="en-US" sz="1800" smtClean="0">
                <a:solidFill>
                  <a:schemeClr val="tx1"/>
                </a:solidFill>
                <a:latin typeface="Times New Roman" panose="02020603050405020304" pitchFamily="18" charset="0"/>
                <a:cs typeface="Times New Roman" panose="02020603050405020304" pitchFamily="18" charset="0"/>
              </a:rPr>
              <a:t> </a:t>
            </a:r>
            <a:r>
              <a:rPr lang="en-US" sz="1800" err="1" smtClean="0">
                <a:solidFill>
                  <a:schemeClr val="tx1"/>
                </a:solidFill>
                <a:latin typeface="Times New Roman" panose="02020603050405020304" pitchFamily="18" charset="0"/>
                <a:cs typeface="Times New Roman" panose="02020603050405020304" pitchFamily="18" charset="0"/>
              </a:rPr>
              <a:t>huy</a:t>
            </a:r>
            <a:r>
              <a:rPr lang="en-US" sz="1800" smtClean="0">
                <a:solidFill>
                  <a:schemeClr val="tx1"/>
                </a:solidFill>
                <a:latin typeface="Times New Roman" panose="02020603050405020304" pitchFamily="18" charset="0"/>
                <a:cs typeface="Times New Roman" panose="02020603050405020304" pitchFamily="18" charset="0"/>
              </a:rPr>
              <a:t> </a:t>
            </a:r>
            <a:r>
              <a:rPr lang="en-US" sz="1800" err="1" smtClean="0">
                <a:solidFill>
                  <a:schemeClr val="tx1"/>
                </a:solidFill>
                <a:latin typeface="Times New Roman" panose="02020603050405020304" pitchFamily="18" charset="0"/>
                <a:cs typeface="Times New Roman" panose="02020603050405020304" pitchFamily="18" charset="0"/>
              </a:rPr>
              <a:t>tưởng</a:t>
            </a:r>
            <a:endParaRPr lang="en-US" sz="1800" smtClean="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US" sz="1800" err="1" smtClean="0">
                <a:solidFill>
                  <a:schemeClr val="tx1"/>
                </a:solidFill>
                <a:latin typeface="Times New Roman" panose="02020603050405020304" pitchFamily="18" charset="0"/>
                <a:cs typeface="Times New Roman" panose="02020603050405020304" pitchFamily="18" charset="0"/>
              </a:rPr>
              <a:t>Nguyễn</a:t>
            </a:r>
            <a:r>
              <a:rPr lang="en-US" sz="1800" smtClean="0">
                <a:solidFill>
                  <a:schemeClr val="tx1"/>
                </a:solidFill>
                <a:latin typeface="Times New Roman" panose="02020603050405020304" pitchFamily="18" charset="0"/>
                <a:cs typeface="Times New Roman" panose="02020603050405020304" pitchFamily="18" charset="0"/>
              </a:rPr>
              <a:t> </a:t>
            </a:r>
            <a:r>
              <a:rPr lang="en-US" sz="1800" err="1" smtClean="0">
                <a:solidFill>
                  <a:schemeClr val="tx1"/>
                </a:solidFill>
                <a:latin typeface="Times New Roman" panose="02020603050405020304" pitchFamily="18" charset="0"/>
                <a:cs typeface="Times New Roman" panose="02020603050405020304" pitchFamily="18" charset="0"/>
              </a:rPr>
              <a:t>thiện</a:t>
            </a:r>
            <a:r>
              <a:rPr lang="en-US" sz="1800" smtClean="0">
                <a:solidFill>
                  <a:schemeClr val="tx1"/>
                </a:solidFill>
                <a:latin typeface="Times New Roman" panose="02020603050405020304" pitchFamily="18" charset="0"/>
                <a:cs typeface="Times New Roman" panose="02020603050405020304" pitchFamily="18" charset="0"/>
              </a:rPr>
              <a:t> </a:t>
            </a:r>
            <a:r>
              <a:rPr lang="en-US" sz="1800" err="1" smtClean="0">
                <a:solidFill>
                  <a:schemeClr val="tx1"/>
                </a:solidFill>
                <a:latin typeface="Times New Roman" panose="02020603050405020304" pitchFamily="18" charset="0"/>
                <a:cs typeface="Times New Roman" panose="02020603050405020304" pitchFamily="18" charset="0"/>
              </a:rPr>
              <a:t>phúc</a:t>
            </a:r>
            <a:endParaRPr lang="en-US" sz="18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587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pPr algn="ctr"/>
            <a:r>
              <a:rPr lang="en-US" sz="4000" smtClean="0">
                <a:latin typeface="Times New Roman" panose="02020603050405020304" pitchFamily="18" charset="0"/>
                <a:cs typeface="Times New Roman" panose="02020603050405020304" pitchFamily="18" charset="0"/>
              </a:rPr>
              <a:t>Giải pháp</a:t>
            </a:r>
            <a:endParaRPr lang="en-US" sz="400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1141413" y="1478570"/>
            <a:ext cx="4814047" cy="243452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buFont typeface="Arial" panose="020B0604020202020204" pitchFamily="34" charset="0"/>
              <a:buAutoNum type="arabicPeriod" startAt="4"/>
            </a:pPr>
            <a:r>
              <a:rPr lang="en-US" sz="2200" smtClean="0">
                <a:latin typeface="Calibri" panose="020F0502020204030204" pitchFamily="34" charset="0"/>
                <a:cs typeface="Calibri" panose="020F0502020204030204" pitchFamily="34" charset="0"/>
              </a:rPr>
              <a:t>Trích xuất các điểm Minutiae</a:t>
            </a:r>
          </a:p>
          <a:p>
            <a:r>
              <a:rPr lang="en-US" sz="2000">
                <a:latin typeface="Calibri" panose="020F0502020204030204" pitchFamily="34" charset="0"/>
                <a:cs typeface="Calibri" panose="020F0502020204030204" pitchFamily="34" charset="0"/>
              </a:rPr>
              <a:t>Sử dụng phương pháp Crossing Number (CN) đối với các điểm pixel có giá trị bằng 1 cùng với 8 điểm ảnh lân cận, được đánh số</a:t>
            </a:r>
            <a:endParaRPr lang="en-US" sz="2000" smtClean="0">
              <a:latin typeface="Calibri" panose="020F0502020204030204" pitchFamily="34" charset="0"/>
              <a:cs typeface="Calibri" panose="020F0502020204030204" pitchFamily="34" charset="0"/>
            </a:endParaRPr>
          </a:p>
        </p:txBody>
      </p:sp>
      <p:pic>
        <p:nvPicPr>
          <p:cNvPr id="7" name="Picture 6" descr="do_an6.PNG"/>
          <p:cNvPicPr/>
          <p:nvPr/>
        </p:nvPicPr>
        <p:blipFill>
          <a:blip r:embed="rId2" cstate="print"/>
          <a:stretch>
            <a:fillRect/>
          </a:stretch>
        </p:blipFill>
        <p:spPr>
          <a:xfrm>
            <a:off x="2146730" y="4578723"/>
            <a:ext cx="2156329" cy="1529055"/>
          </a:xfrm>
          <a:prstGeom prst="rect">
            <a:avLst/>
          </a:prstGeom>
        </p:spPr>
      </p:pic>
      <p:pic>
        <p:nvPicPr>
          <p:cNvPr id="8" name="Picture 5"/>
          <p:cNvPicPr>
            <a:picLocks noChangeAspect="1" noChangeArrowheads="1"/>
          </p:cNvPicPr>
          <p:nvPr/>
        </p:nvPicPr>
        <p:blipFill>
          <a:blip r:embed="rId3"/>
          <a:srcRect/>
          <a:stretch>
            <a:fillRect/>
          </a:stretch>
        </p:blipFill>
        <p:spPr bwMode="auto">
          <a:xfrm>
            <a:off x="6763947" y="1478570"/>
            <a:ext cx="3474977" cy="2434524"/>
          </a:xfrm>
          <a:prstGeom prst="rect">
            <a:avLst/>
          </a:prstGeom>
          <a:noFill/>
          <a:ln w="9525">
            <a:noFill/>
            <a:miter lim="800000"/>
            <a:headEnd/>
            <a:tailEnd/>
          </a:ln>
          <a:effectLst/>
        </p:spPr>
      </p:pic>
      <p:pic>
        <p:nvPicPr>
          <p:cNvPr id="9" name="Picture 6"/>
          <p:cNvPicPr>
            <a:picLocks noChangeAspect="1" noChangeArrowheads="1"/>
          </p:cNvPicPr>
          <p:nvPr/>
        </p:nvPicPr>
        <p:blipFill>
          <a:blip r:embed="rId4"/>
          <a:srcRect/>
          <a:stretch>
            <a:fillRect/>
          </a:stretch>
        </p:blipFill>
        <p:spPr bwMode="auto">
          <a:xfrm>
            <a:off x="1926212" y="3673254"/>
            <a:ext cx="2731518" cy="622270"/>
          </a:xfrm>
          <a:prstGeom prst="rect">
            <a:avLst/>
          </a:prstGeom>
          <a:noFill/>
          <a:ln w="9525">
            <a:noFill/>
            <a:miter lim="800000"/>
            <a:headEnd/>
            <a:tailEnd/>
          </a:ln>
          <a:effectLst/>
        </p:spPr>
      </p:pic>
      <p:sp>
        <p:nvSpPr>
          <p:cNvPr id="10" name="Content Placeholder 2"/>
          <p:cNvSpPr txBox="1">
            <a:spLocks/>
          </p:cNvSpPr>
          <p:nvPr/>
        </p:nvSpPr>
        <p:spPr>
          <a:xfrm>
            <a:off x="5646970" y="4001896"/>
            <a:ext cx="5708929" cy="24345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buAutoNum type="arabicPeriod" startAt="5"/>
            </a:pPr>
            <a:r>
              <a:rPr lang="en-US" sz="2200">
                <a:latin typeface="Calibri" panose="020F0502020204030204" pitchFamily="34" charset="0"/>
                <a:cs typeface="Calibri" panose="020F0502020204030204" pitchFamily="34" charset="0"/>
              </a:rPr>
              <a:t>Loại bỏ các điểm Minutiae giả</a:t>
            </a:r>
          </a:p>
          <a:p>
            <a:pPr>
              <a:lnSpc>
                <a:spcPct val="100000"/>
              </a:lnSpc>
            </a:pPr>
            <a:r>
              <a:rPr lang="en-US" sz="2000" smtClean="0">
                <a:latin typeface="Calibri" panose="020F0502020204030204" pitchFamily="34" charset="0"/>
                <a:cs typeface="Calibri" panose="020F0502020204030204" pitchFamily="34" charset="0"/>
              </a:rPr>
              <a:t>Loại </a:t>
            </a:r>
            <a:r>
              <a:rPr lang="en-US" sz="2000">
                <a:latin typeface="Calibri" panose="020F0502020204030204" pitchFamily="34" charset="0"/>
                <a:cs typeface="Calibri" panose="020F0502020204030204" pitchFamily="34" charset="0"/>
              </a:rPr>
              <a:t>bỏ các điểm gần với đường bao của ảnh vân tay (trong vòng 15 pixels).</a:t>
            </a:r>
          </a:p>
          <a:p>
            <a:pPr lvl="0"/>
            <a:r>
              <a:rPr lang="en-US" sz="2000">
                <a:latin typeface="Calibri" panose="020F0502020204030204" pitchFamily="34" charset="0"/>
                <a:cs typeface="Calibri" panose="020F0502020204030204" pitchFamily="34" charset="0"/>
              </a:rPr>
              <a:t>Loại bỏ các điểm Minutiae quá gần nhau (khoảng cách giữa 2 điểm Minutiae &lt; D, với D là khoảng cách trung bình giữa các vân lồi (Ridge)).</a:t>
            </a:r>
          </a:p>
        </p:txBody>
      </p:sp>
    </p:spTree>
    <p:extLst>
      <p:ext uri="{BB962C8B-B14F-4D97-AF65-F5344CB8AC3E}">
        <p14:creationId xmlns:p14="http://schemas.microsoft.com/office/powerpoint/2010/main" val="2304998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pPr algn="ctr"/>
            <a:r>
              <a:rPr lang="en-US" sz="4000" smtClean="0">
                <a:latin typeface="Times New Roman" panose="02020603050405020304" pitchFamily="18" charset="0"/>
                <a:cs typeface="Times New Roman" panose="02020603050405020304" pitchFamily="18" charset="0"/>
              </a:rPr>
              <a:t>Giải pháp</a:t>
            </a:r>
            <a:endParaRPr lang="en-US" sz="40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41412" y="1478570"/>
            <a:ext cx="9905999" cy="2340395"/>
          </a:xfrm>
        </p:spPr>
        <p:txBody>
          <a:bodyPr>
            <a:normAutofit/>
          </a:bodyPr>
          <a:lstStyle/>
          <a:p>
            <a:pPr marL="457200" lvl="0" indent="-457200">
              <a:buAutoNum type="arabicPeriod" startAt="6"/>
            </a:pPr>
            <a:r>
              <a:rPr lang="en-US" sz="2200" smtClean="0">
                <a:latin typeface="Calibri" panose="020F0502020204030204" pitchFamily="34" charset="0"/>
                <a:cs typeface="Calibri" panose="020F0502020204030204" pitchFamily="34" charset="0"/>
              </a:rPr>
              <a:t>So sánh vân tay</a:t>
            </a:r>
            <a:endParaRPr lang="en-US" sz="2200">
              <a:latin typeface="Calibri" panose="020F0502020204030204" pitchFamily="34" charset="0"/>
              <a:cs typeface="Calibri" panose="020F0502020204030204" pitchFamily="34" charset="0"/>
            </a:endParaRPr>
          </a:p>
          <a:p>
            <a:pPr>
              <a:lnSpc>
                <a:spcPct val="100000"/>
              </a:lnSpc>
            </a:pPr>
            <a:r>
              <a:rPr lang="en-US" sz="2000">
                <a:latin typeface="Calibri" panose="020F0502020204030204" pitchFamily="34" charset="0"/>
                <a:cs typeface="Calibri" panose="020F0502020204030204" pitchFamily="34" charset="0"/>
              </a:rPr>
              <a:t>Căn chỉnh vân tay bằng điểm core. Sử dụng phương pháp xác định điểm </a:t>
            </a:r>
            <a:r>
              <a:rPr lang="en-US" sz="2000" i="1">
                <a:latin typeface="Calibri" panose="020F0502020204030204" pitchFamily="34" charset="0"/>
                <a:cs typeface="Calibri" panose="020F0502020204030204" pitchFamily="34" charset="0"/>
              </a:rPr>
              <a:t>core </a:t>
            </a:r>
            <a:r>
              <a:rPr lang="en-US" sz="2000">
                <a:latin typeface="Calibri" panose="020F0502020204030204" pitchFamily="34" charset="0"/>
                <a:cs typeface="Calibri" panose="020F0502020204030204" pitchFamily="34" charset="0"/>
              </a:rPr>
              <a:t>của Bahgat, Khalil, Kader và Mashali, phương pháp của Cao, Sun, Mao và Mei.</a:t>
            </a:r>
          </a:p>
          <a:p>
            <a:pPr>
              <a:lnSpc>
                <a:spcPct val="100000"/>
              </a:lnSpc>
            </a:pPr>
            <a:r>
              <a:rPr lang="en-US" sz="2000" b="1">
                <a:latin typeface="Calibri" panose="020F0502020204030204" pitchFamily="34" charset="0"/>
                <a:cs typeface="Calibri" panose="020F0502020204030204" pitchFamily="34" charset="0"/>
              </a:rPr>
              <a:t>T</a:t>
            </a:r>
            <a:r>
              <a:rPr lang="en-US" sz="2000">
                <a:latin typeface="Calibri" panose="020F0502020204030204" pitchFamily="34" charset="0"/>
                <a:cs typeface="Calibri" panose="020F0502020204030204" pitchFamily="34" charset="0"/>
              </a:rPr>
              <a:t> = {m</a:t>
            </a:r>
            <a:r>
              <a:rPr lang="en-US" sz="2000" baseline="-25000">
                <a:latin typeface="Calibri" panose="020F0502020204030204" pitchFamily="34" charset="0"/>
                <a:cs typeface="Calibri" panose="020F0502020204030204" pitchFamily="34" charset="0"/>
              </a:rPr>
              <a:t>1</a:t>
            </a:r>
            <a:r>
              <a:rPr lang="en-US" sz="2000">
                <a:latin typeface="Calibri" panose="020F0502020204030204" pitchFamily="34" charset="0"/>
                <a:cs typeface="Calibri" panose="020F0502020204030204" pitchFamily="34" charset="0"/>
              </a:rPr>
              <a:t>, m</a:t>
            </a:r>
            <a:r>
              <a:rPr lang="en-US" sz="2000" baseline="-25000">
                <a:latin typeface="Calibri" panose="020F0502020204030204" pitchFamily="34" charset="0"/>
                <a:cs typeface="Calibri" panose="020F0502020204030204" pitchFamily="34" charset="0"/>
              </a:rPr>
              <a:t>2</a:t>
            </a:r>
            <a:r>
              <a:rPr lang="en-US" sz="2000">
                <a:latin typeface="Calibri" panose="020F0502020204030204" pitchFamily="34" charset="0"/>
                <a:cs typeface="Calibri" panose="020F0502020204030204" pitchFamily="34" charset="0"/>
              </a:rPr>
              <a:t>, …, m</a:t>
            </a:r>
            <a:r>
              <a:rPr lang="en-US" sz="2000" baseline="-25000">
                <a:latin typeface="Calibri" panose="020F0502020204030204" pitchFamily="34" charset="0"/>
                <a:cs typeface="Calibri" panose="020F0502020204030204" pitchFamily="34" charset="0"/>
              </a:rPr>
              <a:t>m</a:t>
            </a:r>
            <a:r>
              <a:rPr lang="en-US" sz="2000">
                <a:latin typeface="Calibri" panose="020F0502020204030204" pitchFamily="34" charset="0"/>
                <a:cs typeface="Calibri" panose="020F0502020204030204" pitchFamily="34" charset="0"/>
              </a:rPr>
              <a:t>} với m</a:t>
            </a:r>
            <a:r>
              <a:rPr lang="en-US" sz="2000" baseline="-25000">
                <a:latin typeface="Calibri" panose="020F0502020204030204" pitchFamily="34" charset="0"/>
                <a:cs typeface="Calibri" panose="020F0502020204030204" pitchFamily="34" charset="0"/>
              </a:rPr>
              <a:t>i</a:t>
            </a:r>
            <a:r>
              <a:rPr lang="en-US" sz="2000">
                <a:latin typeface="Calibri" panose="020F0502020204030204" pitchFamily="34" charset="0"/>
                <a:cs typeface="Calibri" panose="020F0502020204030204" pitchFamily="34" charset="0"/>
              </a:rPr>
              <a:t> = {x</a:t>
            </a:r>
            <a:r>
              <a:rPr lang="en-US" sz="2000" baseline="-25000">
                <a:latin typeface="Calibri" panose="020F0502020204030204" pitchFamily="34" charset="0"/>
                <a:cs typeface="Calibri" panose="020F0502020204030204" pitchFamily="34" charset="0"/>
              </a:rPr>
              <a:t>i</a:t>
            </a:r>
            <a:r>
              <a:rPr lang="en-US" sz="2000">
                <a:latin typeface="Calibri" panose="020F0502020204030204" pitchFamily="34" charset="0"/>
                <a:cs typeface="Calibri" panose="020F0502020204030204" pitchFamily="34" charset="0"/>
              </a:rPr>
              <a:t>, y</a:t>
            </a:r>
            <a:r>
              <a:rPr lang="en-US" sz="2000" baseline="-25000">
                <a:latin typeface="Calibri" panose="020F0502020204030204" pitchFamily="34" charset="0"/>
                <a:cs typeface="Calibri" panose="020F0502020204030204" pitchFamily="34" charset="0"/>
              </a:rPr>
              <a:t>i</a:t>
            </a:r>
            <a:r>
              <a:rPr lang="en-US" sz="2000">
                <a:latin typeface="Calibri" panose="020F0502020204030204" pitchFamily="34" charset="0"/>
                <a:cs typeface="Calibri" panose="020F0502020204030204" pitchFamily="34" charset="0"/>
              </a:rPr>
              <a:t>, θ</a:t>
            </a:r>
            <a:r>
              <a:rPr lang="en-US" sz="2000" baseline="-25000">
                <a:latin typeface="Calibri" panose="020F0502020204030204" pitchFamily="34" charset="0"/>
                <a:cs typeface="Calibri" panose="020F0502020204030204" pitchFamily="34" charset="0"/>
              </a:rPr>
              <a:t>i</a:t>
            </a:r>
            <a:r>
              <a:rPr lang="en-US" sz="2000">
                <a:latin typeface="Calibri" panose="020F0502020204030204" pitchFamily="34" charset="0"/>
                <a:cs typeface="Calibri" panose="020F0502020204030204" pitchFamily="34" charset="0"/>
              </a:rPr>
              <a:t>, t</a:t>
            </a:r>
            <a:r>
              <a:rPr lang="en-US" sz="2000" baseline="-25000">
                <a:latin typeface="Calibri" panose="020F0502020204030204" pitchFamily="34" charset="0"/>
                <a:cs typeface="Calibri" panose="020F0502020204030204" pitchFamily="34" charset="0"/>
              </a:rPr>
              <a:t>i</a:t>
            </a:r>
            <a:r>
              <a:rPr lang="en-US" sz="2000">
                <a:latin typeface="Calibri" panose="020F0502020204030204" pitchFamily="34" charset="0"/>
                <a:cs typeface="Calibri" panose="020F0502020204030204" pitchFamily="34" charset="0"/>
              </a:rPr>
              <a:t>}, i = 1…m</a:t>
            </a:r>
          </a:p>
          <a:p>
            <a:pPr>
              <a:lnSpc>
                <a:spcPct val="100000"/>
              </a:lnSpc>
            </a:pPr>
            <a:r>
              <a:rPr lang="en-US" sz="2000" b="1">
                <a:latin typeface="Calibri" panose="020F0502020204030204" pitchFamily="34" charset="0"/>
                <a:cs typeface="Calibri" panose="020F0502020204030204" pitchFamily="34" charset="0"/>
              </a:rPr>
              <a:t>I</a:t>
            </a:r>
            <a:r>
              <a:rPr lang="en-US" sz="2000">
                <a:latin typeface="Calibri" panose="020F0502020204030204" pitchFamily="34" charset="0"/>
                <a:cs typeface="Calibri" panose="020F0502020204030204" pitchFamily="34" charset="0"/>
              </a:rPr>
              <a:t> = {m’</a:t>
            </a:r>
            <a:r>
              <a:rPr lang="en-US" sz="2000" baseline="-25000">
                <a:latin typeface="Calibri" panose="020F0502020204030204" pitchFamily="34" charset="0"/>
                <a:cs typeface="Calibri" panose="020F0502020204030204" pitchFamily="34" charset="0"/>
              </a:rPr>
              <a:t>1</a:t>
            </a:r>
            <a:r>
              <a:rPr lang="en-US" sz="2000">
                <a:latin typeface="Calibri" panose="020F0502020204030204" pitchFamily="34" charset="0"/>
                <a:cs typeface="Calibri" panose="020F0502020204030204" pitchFamily="34" charset="0"/>
              </a:rPr>
              <a:t>, m’</a:t>
            </a:r>
            <a:r>
              <a:rPr lang="en-US" sz="2000" baseline="-25000">
                <a:latin typeface="Calibri" panose="020F0502020204030204" pitchFamily="34" charset="0"/>
                <a:cs typeface="Calibri" panose="020F0502020204030204" pitchFamily="34" charset="0"/>
              </a:rPr>
              <a:t>2</a:t>
            </a:r>
            <a:r>
              <a:rPr lang="en-US" sz="2000">
                <a:latin typeface="Calibri" panose="020F0502020204030204" pitchFamily="34" charset="0"/>
                <a:cs typeface="Calibri" panose="020F0502020204030204" pitchFamily="34" charset="0"/>
              </a:rPr>
              <a:t>, …, m’</a:t>
            </a:r>
            <a:r>
              <a:rPr lang="en-US" sz="2000" baseline="-25000">
                <a:latin typeface="Calibri" panose="020F0502020204030204" pitchFamily="34" charset="0"/>
                <a:cs typeface="Calibri" panose="020F0502020204030204" pitchFamily="34" charset="0"/>
              </a:rPr>
              <a:t>n</a:t>
            </a:r>
            <a:r>
              <a:rPr lang="en-US" sz="2000">
                <a:latin typeface="Calibri" panose="020F0502020204030204" pitchFamily="34" charset="0"/>
                <a:cs typeface="Calibri" panose="020F0502020204030204" pitchFamily="34" charset="0"/>
              </a:rPr>
              <a:t>} với m’</a:t>
            </a:r>
            <a:r>
              <a:rPr lang="en-US" sz="2000" baseline="-25000">
                <a:latin typeface="Calibri" panose="020F0502020204030204" pitchFamily="34" charset="0"/>
                <a:cs typeface="Calibri" panose="020F0502020204030204" pitchFamily="34" charset="0"/>
              </a:rPr>
              <a:t>j</a:t>
            </a:r>
            <a:r>
              <a:rPr lang="en-US" sz="2000">
                <a:latin typeface="Calibri" panose="020F0502020204030204" pitchFamily="34" charset="0"/>
                <a:cs typeface="Calibri" panose="020F0502020204030204" pitchFamily="34" charset="0"/>
              </a:rPr>
              <a:t> = {x’</a:t>
            </a:r>
            <a:r>
              <a:rPr lang="en-US" sz="2000" baseline="-25000">
                <a:latin typeface="Calibri" panose="020F0502020204030204" pitchFamily="34" charset="0"/>
                <a:cs typeface="Calibri" panose="020F0502020204030204" pitchFamily="34" charset="0"/>
              </a:rPr>
              <a:t>j</a:t>
            </a:r>
            <a:r>
              <a:rPr lang="en-US" sz="2000">
                <a:latin typeface="Calibri" panose="020F0502020204030204" pitchFamily="34" charset="0"/>
                <a:cs typeface="Calibri" panose="020F0502020204030204" pitchFamily="34" charset="0"/>
              </a:rPr>
              <a:t>, y’</a:t>
            </a:r>
            <a:r>
              <a:rPr lang="en-US" sz="2000" baseline="-25000">
                <a:latin typeface="Calibri" panose="020F0502020204030204" pitchFamily="34" charset="0"/>
                <a:cs typeface="Calibri" panose="020F0502020204030204" pitchFamily="34" charset="0"/>
              </a:rPr>
              <a:t>j</a:t>
            </a:r>
            <a:r>
              <a:rPr lang="en-US" sz="2000">
                <a:latin typeface="Calibri" panose="020F0502020204030204" pitchFamily="34" charset="0"/>
                <a:cs typeface="Calibri" panose="020F0502020204030204" pitchFamily="34" charset="0"/>
              </a:rPr>
              <a:t>, θ’</a:t>
            </a:r>
            <a:r>
              <a:rPr lang="en-US" sz="2000" baseline="-25000">
                <a:latin typeface="Calibri" panose="020F0502020204030204" pitchFamily="34" charset="0"/>
                <a:cs typeface="Calibri" panose="020F0502020204030204" pitchFamily="34" charset="0"/>
              </a:rPr>
              <a:t>j</a:t>
            </a:r>
            <a:r>
              <a:rPr lang="en-US" sz="2000">
                <a:latin typeface="Calibri" panose="020F0502020204030204" pitchFamily="34" charset="0"/>
                <a:cs typeface="Calibri" panose="020F0502020204030204" pitchFamily="34" charset="0"/>
              </a:rPr>
              <a:t>, t’</a:t>
            </a:r>
            <a:r>
              <a:rPr lang="en-US" sz="2000" baseline="-25000">
                <a:latin typeface="Calibri" panose="020F0502020204030204" pitchFamily="34" charset="0"/>
                <a:cs typeface="Calibri" panose="020F0502020204030204" pitchFamily="34" charset="0"/>
              </a:rPr>
              <a:t>j</a:t>
            </a:r>
            <a:r>
              <a:rPr lang="en-US" sz="2000">
                <a:latin typeface="Calibri" panose="020F0502020204030204" pitchFamily="34" charset="0"/>
                <a:cs typeface="Calibri" panose="020F0502020204030204" pitchFamily="34" charset="0"/>
              </a:rPr>
              <a:t>}, j = </a:t>
            </a:r>
            <a:r>
              <a:rPr lang="en-US" sz="2000" smtClean="0">
                <a:latin typeface="Calibri" panose="020F0502020204030204" pitchFamily="34" charset="0"/>
                <a:cs typeface="Calibri" panose="020F0502020204030204" pitchFamily="34" charset="0"/>
              </a:rPr>
              <a:t>1…n</a:t>
            </a:r>
            <a:endParaRPr lang="en-US" sz="2000">
              <a:latin typeface="Calibri" panose="020F0502020204030204" pitchFamily="34" charset="0"/>
              <a:cs typeface="Calibri" panose="020F0502020204030204" pitchFamily="34" charset="0"/>
            </a:endParaRPr>
          </a:p>
        </p:txBody>
      </p:sp>
      <p:sp>
        <p:nvSpPr>
          <p:cNvPr id="5" name="Right Arrow 4"/>
          <p:cNvSpPr/>
          <p:nvPr/>
        </p:nvSpPr>
        <p:spPr>
          <a:xfrm>
            <a:off x="3740799" y="5325035"/>
            <a:ext cx="1653195"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722376" y="4961965"/>
            <a:ext cx="5325035" cy="1411941"/>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smtClean="0">
                <a:latin typeface="Calibri" panose="020F0502020204030204" pitchFamily="34" charset="0"/>
                <a:cs typeface="Calibri" panose="020F0502020204030204" pitchFamily="34" charset="0"/>
              </a:rPr>
              <a:t>So sánh và nhận diện được vân tay</a:t>
            </a:r>
            <a:endParaRPr lang="en-US" sz="220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Rectangle 3"/>
              <p:cNvSpPr/>
              <p:nvPr/>
            </p:nvSpPr>
            <p:spPr>
              <a:xfrm>
                <a:off x="5722376" y="3480980"/>
                <a:ext cx="6096000" cy="1386855"/>
              </a:xfrm>
              <a:prstGeom prst="rect">
                <a:avLst/>
              </a:prstGeom>
            </p:spPr>
            <p:txBody>
              <a:bodyPr>
                <a:spAutoFit/>
              </a:bodyPr>
              <a:lstStyle/>
              <a:p>
                <a:pPr marL="228600">
                  <a:lnSpc>
                    <a:spcPct val="150000"/>
                  </a:lnSpc>
                </a:pPr>
                <a:r>
                  <a:rPr lang="en-US" i="1">
                    <a:latin typeface="Calibri" panose="020F0502020204030204" pitchFamily="34" charset="0"/>
                    <a:ea typeface="Calibri" panose="020F0502020204030204" pitchFamily="34" charset="0"/>
                    <a:cs typeface="Calibri" panose="020F0502020204030204" pitchFamily="34" charset="0"/>
                  </a:rPr>
                  <a:t>sd</a:t>
                </a:r>
                <a:r>
                  <a:rPr lang="en-US">
                    <a:latin typeface="Calibri" panose="020F0502020204030204" pitchFamily="34" charset="0"/>
                    <a:ea typeface="Calibri" panose="020F0502020204030204" pitchFamily="34" charset="0"/>
                    <a:cs typeface="Calibri" panose="020F0502020204030204" pitchFamily="34" charset="0"/>
                  </a:rPr>
                  <a:t>(m’</a:t>
                </a:r>
                <a:r>
                  <a:rPr lang="en-US" baseline="-25000">
                    <a:latin typeface="Calibri" panose="020F0502020204030204" pitchFamily="34" charset="0"/>
                    <a:ea typeface="Calibri" panose="020F0502020204030204" pitchFamily="34" charset="0"/>
                    <a:cs typeface="Calibri" panose="020F0502020204030204" pitchFamily="34" charset="0"/>
                  </a:rPr>
                  <a:t>j</a:t>
                </a:r>
                <a:r>
                  <a:rPr lang="en-US">
                    <a:latin typeface="Calibri" panose="020F0502020204030204" pitchFamily="34" charset="0"/>
                    <a:ea typeface="Calibri" panose="020F0502020204030204" pitchFamily="34" charset="0"/>
                    <a:cs typeface="Calibri" panose="020F0502020204030204" pitchFamily="34" charset="0"/>
                  </a:rPr>
                  <a:t>, m</a:t>
                </a:r>
                <a:r>
                  <a:rPr lang="en-US" baseline="-25000">
                    <a:latin typeface="Calibri" panose="020F0502020204030204" pitchFamily="34" charset="0"/>
                    <a:ea typeface="Calibri" panose="020F0502020204030204" pitchFamily="34" charset="0"/>
                    <a:cs typeface="Calibri" panose="020F0502020204030204" pitchFamily="34" charset="0"/>
                  </a:rPr>
                  <a:t>i</a:t>
                </a:r>
                <a:r>
                  <a:rPr lang="en-US">
                    <a:latin typeface="Calibri" panose="020F0502020204030204" pitchFamily="34" charset="0"/>
                    <a:ea typeface="Calibri" panose="020F0502020204030204" pitchFamily="34" charset="0"/>
                    <a:cs typeface="Calibri" panose="020F0502020204030204" pitchFamily="34" charset="0"/>
                  </a:rPr>
                  <a:t>) = </a:t>
                </a:r>
                <a14:m>
                  <m:oMath xmlns:m="http://schemas.openxmlformats.org/officeDocument/2006/math">
                    <m:rad>
                      <m:radPr>
                        <m:degHide m:val="on"/>
                        <m:ctrlPr>
                          <a:rPr lang="en-US" i="1">
                            <a:latin typeface="Cambria Math" panose="02040503050406030204" pitchFamily="18" charset="0"/>
                            <a:ea typeface="Calibri" panose="020F0502020204030204" pitchFamily="34" charset="0"/>
                            <a:cs typeface="Times New Roman" panose="02020603050405020304" pitchFamily="18" charset="0"/>
                          </a:rPr>
                        </m:ctrlPr>
                      </m:radPr>
                      <m:deg/>
                      <m:e>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r>
                                  <a:rPr lang="en-US" i="1">
                                    <a:latin typeface="Cambria Math" panose="02040503050406030204" pitchFamily="18" charset="0"/>
                                    <a:ea typeface="Calibri" panose="020F0502020204030204" pitchFamily="34" charset="0"/>
                                    <a:cs typeface="Times New Roman" panose="02020603050405020304" pitchFamily="18" charset="0"/>
                                  </a:rPr>
                                  <m:t>′</m:t>
                                </m:r>
                              </m:e>
                              <m:sub>
                                <m:r>
                                  <a:rPr lang="en-US" i="1">
                                    <a:latin typeface="Cambria Math" panose="02040503050406030204" pitchFamily="18" charset="0"/>
                                    <a:ea typeface="Calibri" panose="020F0502020204030204" pitchFamily="34" charset="0"/>
                                    <a:cs typeface="Times New Roman" panose="02020603050405020304" pitchFamily="18" charset="0"/>
                                  </a:rPr>
                                  <m:t>𝑗</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r>
                              <a:rPr lang="en-US" i="1">
                                <a:latin typeface="Cambria Math" panose="02040503050406030204" pitchFamily="18" charset="0"/>
                                <a:ea typeface="Calibri" panose="020F0502020204030204" pitchFamily="34" charset="0"/>
                                <a:cs typeface="Times New Roman" panose="02020603050405020304" pitchFamily="18" charset="0"/>
                              </a:rPr>
                              <m:t>)</m:t>
                            </m:r>
                          </m:e>
                          <m:sup>
                            <m:r>
                              <a:rPr lang="en-US" i="1">
                                <a:latin typeface="Cambria Math" panose="02040503050406030204" pitchFamily="18" charset="0"/>
                                <a:ea typeface="Calibri" panose="020F0502020204030204" pitchFamily="34" charset="0"/>
                                <a:cs typeface="Times New Roman" panose="02020603050405020304" pitchFamily="18" charset="0"/>
                              </a:rPr>
                              <m:t>2</m:t>
                            </m:r>
                          </m:sup>
                        </m:sSup>
                        <m:r>
                          <a:rPr lang="en-US" i="1">
                            <a:latin typeface="Cambria Math" panose="02040503050406030204" pitchFamily="18" charset="0"/>
                            <a:ea typeface="Calibri" panose="020F0502020204030204" pitchFamily="34" charset="0"/>
                            <a:cs typeface="Times New Roman" panose="02020603050405020304" pitchFamily="18" charset="0"/>
                          </a:rPr>
                          <m:t>+ </m:t>
                        </m:r>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𝑦</m:t>
                                </m:r>
                                <m:r>
                                  <a:rPr lang="en-US" i="1">
                                    <a:latin typeface="Cambria Math" panose="02040503050406030204" pitchFamily="18" charset="0"/>
                                    <a:ea typeface="Calibri" panose="020F0502020204030204" pitchFamily="34" charset="0"/>
                                    <a:cs typeface="Times New Roman" panose="02020603050405020304" pitchFamily="18" charset="0"/>
                                  </a:rPr>
                                  <m:t>′</m:t>
                                </m:r>
                              </m:e>
                              <m:sub>
                                <m:r>
                                  <a:rPr lang="en-US" i="1">
                                    <a:latin typeface="Cambria Math" panose="02040503050406030204" pitchFamily="18" charset="0"/>
                                    <a:ea typeface="Calibri" panose="020F0502020204030204" pitchFamily="34" charset="0"/>
                                    <a:cs typeface="Times New Roman" panose="02020603050405020304" pitchFamily="18" charset="0"/>
                                  </a:rPr>
                                  <m:t>𝑗</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𝑦</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r>
                              <a:rPr lang="en-US" i="1">
                                <a:latin typeface="Cambria Math" panose="02040503050406030204" pitchFamily="18" charset="0"/>
                                <a:ea typeface="Calibri" panose="020F0502020204030204" pitchFamily="34" charset="0"/>
                                <a:cs typeface="Times New Roman" panose="02020603050405020304" pitchFamily="18" charset="0"/>
                              </a:rPr>
                              <m:t>)</m:t>
                            </m:r>
                          </m:e>
                          <m:sup>
                            <m:r>
                              <a:rPr lang="en-US" i="1">
                                <a:latin typeface="Cambria Math" panose="02040503050406030204" pitchFamily="18" charset="0"/>
                                <a:ea typeface="Calibri" panose="020F0502020204030204" pitchFamily="34" charset="0"/>
                                <a:cs typeface="Times New Roman" panose="02020603050405020304" pitchFamily="18" charset="0"/>
                              </a:rPr>
                              <m:t>2</m:t>
                            </m:r>
                          </m:sup>
                        </m:sSup>
                      </m:e>
                    </m:rad>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𝑟</m:t>
                        </m:r>
                      </m:e>
                      <m:sub>
                        <m:r>
                          <a:rPr lang="en-US" i="1">
                            <a:latin typeface="Cambria Math" panose="02040503050406030204" pitchFamily="18" charset="0"/>
                            <a:ea typeface="Calibri" panose="020F0502020204030204" pitchFamily="34" charset="0"/>
                            <a:cs typeface="Times New Roman" panose="02020603050405020304" pitchFamily="18" charset="0"/>
                          </a:rPr>
                          <m:t>0</m:t>
                        </m:r>
                      </m:sub>
                    </m:sSub>
                  </m:oMath>
                </a14:m>
                <a:r>
                  <a:rPr lang="en-US" smtClean="0">
                    <a:latin typeface="Calibri" panose="020F0502020204030204" pitchFamily="34" charset="0"/>
                    <a:ea typeface="Times New Roman" panose="02020603050405020304" pitchFamily="18" charset="0"/>
                    <a:cs typeface="Calibri" panose="020F0502020204030204" pitchFamily="34" charset="0"/>
                  </a:rPr>
                  <a:t>, và </a:t>
                </a:r>
              </a:p>
              <a:p>
                <a:pPr marL="228600">
                  <a:lnSpc>
                    <a:spcPct val="150000"/>
                  </a:lnSpc>
                </a:pPr>
                <a:r>
                  <a:rPr lang="en-US" i="1" smtClean="0">
                    <a:latin typeface="Calibri" panose="020F0502020204030204" pitchFamily="34" charset="0"/>
                    <a:ea typeface="Times New Roman" panose="02020603050405020304" pitchFamily="18" charset="0"/>
                    <a:cs typeface="Calibri" panose="020F0502020204030204" pitchFamily="34" charset="0"/>
                  </a:rPr>
                  <a:t>dd</a:t>
                </a:r>
                <a:r>
                  <a:rPr lang="en-US" smtClean="0">
                    <a:latin typeface="Calibri" panose="020F0502020204030204" pitchFamily="34" charset="0"/>
                    <a:ea typeface="Times New Roman" panose="02020603050405020304" pitchFamily="18" charset="0"/>
                    <a:cs typeface="Calibri" panose="020F0502020204030204" pitchFamily="34" charset="0"/>
                  </a:rPr>
                  <a:t>(m’</a:t>
                </a:r>
                <a:r>
                  <a:rPr lang="en-US" baseline="-25000" smtClean="0">
                    <a:latin typeface="Calibri" panose="020F0502020204030204" pitchFamily="34" charset="0"/>
                    <a:ea typeface="Times New Roman" panose="02020603050405020304" pitchFamily="18" charset="0"/>
                    <a:cs typeface="Calibri" panose="020F0502020204030204" pitchFamily="34" charset="0"/>
                  </a:rPr>
                  <a:t>j</a:t>
                </a:r>
                <a:r>
                  <a:rPr lang="en-US">
                    <a:latin typeface="Calibri" panose="020F0502020204030204" pitchFamily="34" charset="0"/>
                    <a:ea typeface="Times New Roman" panose="02020603050405020304" pitchFamily="18" charset="0"/>
                    <a:cs typeface="Calibri" panose="020F0502020204030204" pitchFamily="34" charset="0"/>
                  </a:rPr>
                  <a:t>, m</a:t>
                </a:r>
                <a:r>
                  <a:rPr lang="en-US" baseline="-25000">
                    <a:latin typeface="Calibri" panose="020F0502020204030204" pitchFamily="34" charset="0"/>
                    <a:ea typeface="Times New Roman" panose="02020603050405020304" pitchFamily="18" charset="0"/>
                    <a:cs typeface="Calibri" panose="020F0502020204030204" pitchFamily="34" charset="0"/>
                  </a:rPr>
                  <a:t>i</a:t>
                </a:r>
                <a:r>
                  <a:rPr lang="en-US">
                    <a:latin typeface="Calibri" panose="020F0502020204030204" pitchFamily="34" charset="0"/>
                    <a:ea typeface="Times New Roman" panose="02020603050405020304" pitchFamily="18" charset="0"/>
                    <a:cs typeface="Calibri" panose="020F0502020204030204" pitchFamily="34" charset="0"/>
                  </a:rPr>
                  <a:t>) = </a:t>
                </a:r>
                <a:r>
                  <a:rPr lang="en-US" i="1">
                    <a:latin typeface="Calibri" panose="020F0502020204030204" pitchFamily="34" charset="0"/>
                    <a:ea typeface="Times New Roman" panose="02020603050405020304" pitchFamily="18" charset="0"/>
                    <a:cs typeface="Calibri" panose="020F0502020204030204" pitchFamily="34" charset="0"/>
                  </a:rPr>
                  <a:t>min</a:t>
                </a:r>
                <a:r>
                  <a:rPr lang="en-US">
                    <a:latin typeface="Calibri" panose="020F0502020204030204" pitchFamily="34" charset="0"/>
                    <a:ea typeface="Times New Roman" panose="02020603050405020304" pitchFamily="18" charset="0"/>
                    <a:cs typeface="Calibri" panose="020F0502020204030204" pitchFamily="34" charset="0"/>
                  </a:rPr>
                  <a:t>(|</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𝜃</m:t>
                        </m:r>
                        <m:r>
                          <a:rPr lang="en-US" i="1">
                            <a:latin typeface="Cambria Math" panose="02040503050406030204" pitchFamily="18" charset="0"/>
                            <a:ea typeface="Times New Roman" panose="02020603050405020304" pitchFamily="18" charset="0"/>
                            <a:cs typeface="Times New Roman" panose="02020603050405020304" pitchFamily="18" charset="0"/>
                          </a:rPr>
                          <m:t>′</m:t>
                        </m:r>
                      </m:e>
                      <m:sub>
                        <m:r>
                          <a:rPr lang="en-US" i="1">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𝜃</m:t>
                        </m:r>
                      </m:e>
                      <m:sub>
                        <m:r>
                          <a:rPr lang="en-US" i="1">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n-US">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360</m:t>
                        </m:r>
                      </m:e>
                      <m:sup>
                        <m:r>
                          <a:rPr lang="en-US" i="1">
                            <a:latin typeface="Cambria Math" panose="02040503050406030204" pitchFamily="18" charset="0"/>
                            <a:ea typeface="Times New Roman" panose="02020603050405020304" pitchFamily="18" charset="0"/>
                            <a:cs typeface="Times New Roman" panose="02020603050405020304" pitchFamily="18" charset="0"/>
                          </a:rPr>
                          <m:t>𝑜</m:t>
                        </m:r>
                      </m:sup>
                    </m:sSup>
                    <m:r>
                      <a:rPr lang="en-US"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𝜃</m:t>
                        </m:r>
                        <m:r>
                          <a:rPr lang="en-US" i="1">
                            <a:latin typeface="Cambria Math" panose="02040503050406030204" pitchFamily="18" charset="0"/>
                            <a:ea typeface="Times New Roman" panose="02020603050405020304" pitchFamily="18" charset="0"/>
                            <a:cs typeface="Times New Roman" panose="02020603050405020304" pitchFamily="18" charset="0"/>
                          </a:rPr>
                          <m:t>′</m:t>
                        </m:r>
                      </m:e>
                      <m:sub>
                        <m:r>
                          <a:rPr lang="en-US" i="1">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𝜃</m:t>
                        </m:r>
                      </m:e>
                      <m:sub>
                        <m:r>
                          <a:rPr lang="en-US" i="1">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i="1">
                        <a:latin typeface="Cambria Math" panose="02040503050406030204" pitchFamily="18" charset="0"/>
                        <a:ea typeface="Times New Roman" panose="02020603050405020304" pitchFamily="18" charset="0"/>
                        <a:cs typeface="Times New Roman" panose="02020603050405020304" pitchFamily="18" charset="0"/>
                      </a:rPr>
                      <m:t>|</m:t>
                    </m:r>
                  </m:oMath>
                </a14:m>
                <a:r>
                  <a:rPr lang="en-US">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r>
                      <a:rPr lang="en-US"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𝜃</m:t>
                        </m:r>
                      </m:e>
                      <m:sub>
                        <m:r>
                          <a:rPr lang="en-US" i="1">
                            <a:latin typeface="Cambria Math" panose="02040503050406030204" pitchFamily="18" charset="0"/>
                            <a:ea typeface="Times New Roman" panose="02020603050405020304" pitchFamily="18" charset="0"/>
                            <a:cs typeface="Times New Roman" panose="02020603050405020304" pitchFamily="18" charset="0"/>
                          </a:rPr>
                          <m:t>0</m:t>
                        </m:r>
                      </m:sub>
                    </m:sSub>
                  </m:oMath>
                </a14:m>
                <a:endParaRPr lang="en-US">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722376" y="3480980"/>
                <a:ext cx="6096000" cy="1386855"/>
              </a:xfrm>
              <a:prstGeom prst="rect">
                <a:avLst/>
              </a:prstGeom>
              <a:blipFill>
                <a:blip r:embed="rId2"/>
                <a:stretch>
                  <a:fillRect b="-1754"/>
                </a:stretch>
              </a:blipFill>
            </p:spPr>
            <p:txBody>
              <a:bodyPr/>
              <a:lstStyle/>
              <a:p>
                <a:r>
                  <a:rPr lang="en-US">
                    <a:noFill/>
                  </a:rPr>
                  <a:t> </a:t>
                </a:r>
              </a:p>
            </p:txBody>
          </p:sp>
        </mc:Fallback>
      </mc:AlternateContent>
      <p:sp>
        <p:nvSpPr>
          <p:cNvPr id="8" name="Rectangle 7"/>
          <p:cNvSpPr/>
          <p:nvPr/>
        </p:nvSpPr>
        <p:spPr>
          <a:xfrm>
            <a:off x="1248988" y="3839136"/>
            <a:ext cx="3858513" cy="1008528"/>
          </a:xfrm>
          <a:prstGeom prst="rect">
            <a:avLst/>
          </a:prstGeom>
          <a:solidFill>
            <a:schemeClr val="bg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alibri" panose="020F0502020204030204" pitchFamily="34" charset="0"/>
                <a:cs typeface="Calibri" panose="020F0502020204030204" pitchFamily="34" charset="0"/>
              </a:rPr>
              <a:t>Hai điểm thỏa mãn các điều kiện trên được xem là khớp với nhau</a:t>
            </a:r>
            <a:r>
              <a:rPr lang="en-US" smtClean="0">
                <a:latin typeface="Calibri" panose="020F0502020204030204" pitchFamily="34" charset="0"/>
                <a:cs typeface="Calibri" panose="020F0502020204030204" pitchFamily="34" charset="0"/>
              </a:rPr>
              <a:t>.</a:t>
            </a: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 name="Rectangle 8"/>
              <p:cNvSpPr/>
              <p:nvPr/>
            </p:nvSpPr>
            <p:spPr>
              <a:xfrm>
                <a:off x="1141412" y="5325035"/>
                <a:ext cx="2271006" cy="7117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𝑠𝑐𝑜𝑟𝑒</m:t>
                      </m:r>
                      <m:r>
                        <a:rPr lang="en-US" i="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𝑘</m:t>
                          </m:r>
                        </m:num>
                        <m:den>
                          <m:d>
                            <m:dPr>
                              <m:endChr m:val=""/>
                              <m:ctrlPr>
                                <a:rPr lang="en-US" i="1">
                                  <a:latin typeface="Cambria Math" panose="02040503050406030204" pitchFamily="18" charset="0"/>
                                </a:rPr>
                              </m:ctrlPr>
                            </m:dPr>
                            <m:e>
                              <m:r>
                                <a:rPr lang="en-US" i="1">
                                  <a:latin typeface="Cambria Math" panose="02040503050406030204" pitchFamily="18" charset="0"/>
                                </a:rPr>
                                <m:t>𝑚</m:t>
                              </m:r>
                              <m:r>
                                <a:rPr lang="en-US" i="0">
                                  <a:latin typeface="Cambria Math" panose="02040503050406030204" pitchFamily="18" charset="0"/>
                                </a:rPr>
                                <m:t>+</m:t>
                              </m:r>
                              <m:r>
                                <a:rPr lang="en-US" i="1">
                                  <a:latin typeface="Cambria Math" panose="02040503050406030204" pitchFamily="18" charset="0"/>
                                </a:rPr>
                                <m:t>𝑛</m:t>
                              </m:r>
                              <m:f>
                                <m:fPr>
                                  <m:type m:val="lin"/>
                                  <m:ctrlPr>
                                    <a:rPr lang="en-US" i="1">
                                      <a:latin typeface="Cambria Math" panose="02040503050406030204" pitchFamily="18" charset="0"/>
                                    </a:rPr>
                                  </m:ctrlPr>
                                </m:fPr>
                                <m:num>
                                  <m:r>
                                    <a:rPr lang="en-US" i="0">
                                      <a:latin typeface="Cambria Math" panose="02040503050406030204" pitchFamily="18" charset="0"/>
                                    </a:rPr>
                                    <m:t>)</m:t>
                                  </m:r>
                                </m:num>
                                <m:den>
                                  <m:r>
                                    <a:rPr lang="en-US" i="0">
                                      <a:latin typeface="Cambria Math" panose="02040503050406030204" pitchFamily="18" charset="0"/>
                                    </a:rPr>
                                    <m:t>2</m:t>
                                  </m:r>
                                </m:den>
                              </m:f>
                            </m:e>
                          </m:d>
                        </m:den>
                      </m:f>
                    </m:oMath>
                  </m:oMathPara>
                </a14:m>
                <a:endParaRPr lang="en-US"/>
              </a:p>
            </p:txBody>
          </p:sp>
        </mc:Choice>
        <mc:Fallback xmlns="">
          <p:sp>
            <p:nvSpPr>
              <p:cNvPr id="9" name="Rectangle 8"/>
              <p:cNvSpPr>
                <a:spLocks noRot="1" noChangeAspect="1" noMove="1" noResize="1" noEditPoints="1" noAdjustHandles="1" noChangeArrowheads="1" noChangeShapeType="1" noTextEdit="1"/>
              </p:cNvSpPr>
              <p:nvPr/>
            </p:nvSpPr>
            <p:spPr>
              <a:xfrm>
                <a:off x="1141412" y="5325035"/>
                <a:ext cx="2271006" cy="71179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95566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0" y="0"/>
            <a:ext cx="9905998" cy="1478570"/>
          </a:xfrm>
        </p:spPr>
        <p:txBody>
          <a:bodyPr>
            <a:normAutofit/>
          </a:bodyPr>
          <a:lstStyle/>
          <a:p>
            <a:pPr algn="ctr"/>
            <a:r>
              <a:rPr lang="en-US" sz="4000" err="1" smtClean="0">
                <a:latin typeface="Times New Roman" panose="02020603050405020304" pitchFamily="18" charset="0"/>
                <a:cs typeface="Times New Roman" panose="02020603050405020304" pitchFamily="18" charset="0"/>
              </a:rPr>
              <a:t>Giải</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pháp</a:t>
            </a:r>
            <a:endParaRPr lang="en-US" sz="40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normAutofit/>
          </a:bodyPr>
          <a:lstStyle/>
          <a:p>
            <a:endParaRPr lang="en-US" sz="1800" smtClean="0">
              <a:latin typeface="Calibri" panose="020F0502020204030204" pitchFamily="34" charset="0"/>
              <a:cs typeface="Calibri" panose="020F0502020204030204" pitchFamily="34" charset="0"/>
            </a:endParaRPr>
          </a:p>
          <a:p>
            <a:pPr marL="0" indent="914400">
              <a:buNone/>
            </a:pPr>
            <a:endParaRPr lang="en-US" sz="1800" smtClean="0">
              <a:latin typeface="Calibri" panose="020F0502020204030204" pitchFamily="34" charset="0"/>
              <a:cs typeface="Calibri" panose="020F0502020204030204" pitchFamily="34" charset="0"/>
            </a:endParaRPr>
          </a:p>
          <a:p>
            <a:pPr marL="914400" indent="0">
              <a:buNone/>
            </a:pPr>
            <a:endParaRPr lang="en-US" sz="1800">
              <a:latin typeface="Calibri" panose="020F0502020204030204" pitchFamily="34" charset="0"/>
              <a:cs typeface="Calibri" panose="020F0502020204030204" pitchFamily="34" charset="0"/>
            </a:endParaRPr>
          </a:p>
        </p:txBody>
      </p:sp>
      <p:sp>
        <p:nvSpPr>
          <p:cNvPr id="4" name="Text Placeholder 3"/>
          <p:cNvSpPr>
            <a:spLocks noGrp="1"/>
          </p:cNvSpPr>
          <p:nvPr>
            <p:ph sz="half" idx="2"/>
          </p:nvPr>
        </p:nvSpPr>
        <p:spPr>
          <a:xfrm>
            <a:off x="857371" y="1721538"/>
            <a:ext cx="2958064" cy="4360990"/>
          </a:xfrm>
        </p:spPr>
        <p:txBody>
          <a:bodyPr>
            <a:normAutofit/>
          </a:bodyPr>
          <a:lstStyle/>
          <a:p>
            <a:pPr marL="0" indent="0">
              <a:buNone/>
            </a:pPr>
            <a:r>
              <a:rPr lang="en-US" sz="2200" err="1" smtClean="0">
                <a:latin typeface="Calibri" panose="020F0502020204030204" pitchFamily="34" charset="0"/>
                <a:cs typeface="Calibri" panose="020F0502020204030204" pitchFamily="34" charset="0"/>
              </a:rPr>
              <a:t>Các</a:t>
            </a:r>
            <a:r>
              <a:rPr lang="en-US" sz="2200" smtClean="0">
                <a:latin typeface="Calibri" panose="020F0502020204030204" pitchFamily="34" charset="0"/>
                <a:cs typeface="Calibri" panose="020F0502020204030204" pitchFamily="34" charset="0"/>
              </a:rPr>
              <a:t> </a:t>
            </a:r>
            <a:r>
              <a:rPr lang="en-US" sz="2200" err="1">
                <a:latin typeface="Calibri" panose="020F0502020204030204" pitchFamily="34" charset="0"/>
                <a:cs typeface="Calibri" panose="020F0502020204030204" pitchFamily="34" charset="0"/>
              </a:rPr>
              <a:t>l</a:t>
            </a:r>
            <a:r>
              <a:rPr lang="en-US" sz="2200" err="1" smtClean="0">
                <a:latin typeface="Calibri" panose="020F0502020204030204" pitchFamily="34" charset="0"/>
                <a:cs typeface="Calibri" panose="020F0502020204030204" pitchFamily="34" charset="0"/>
              </a:rPr>
              <a:t>inh</a:t>
            </a:r>
            <a:r>
              <a:rPr lang="en-US" sz="2200" smtClean="0">
                <a:latin typeface="Calibri" panose="020F0502020204030204" pitchFamily="34" charset="0"/>
                <a:cs typeface="Calibri" panose="020F0502020204030204" pitchFamily="34" charset="0"/>
              </a:rPr>
              <a:t> </a:t>
            </a:r>
            <a:r>
              <a:rPr lang="en-US" sz="2200" err="1" smtClean="0">
                <a:latin typeface="Calibri" panose="020F0502020204030204" pitchFamily="34" charset="0"/>
                <a:cs typeface="Calibri" panose="020F0502020204030204" pitchFamily="34" charset="0"/>
              </a:rPr>
              <a:t>kiện</a:t>
            </a:r>
            <a:r>
              <a:rPr lang="en-US" sz="2200" smtClean="0">
                <a:latin typeface="Calibri" panose="020F0502020204030204" pitchFamily="34" charset="0"/>
                <a:cs typeface="Calibri" panose="020F0502020204030204" pitchFamily="34" charset="0"/>
              </a:rPr>
              <a:t> </a:t>
            </a:r>
            <a:r>
              <a:rPr lang="en-US" sz="2200" err="1" smtClean="0">
                <a:latin typeface="Calibri" panose="020F0502020204030204" pitchFamily="34" charset="0"/>
                <a:cs typeface="Calibri" panose="020F0502020204030204" pitchFamily="34" charset="0"/>
              </a:rPr>
              <a:t>phần</a:t>
            </a:r>
            <a:r>
              <a:rPr lang="en-US" sz="2200" smtClean="0">
                <a:latin typeface="Calibri" panose="020F0502020204030204" pitchFamily="34" charset="0"/>
                <a:cs typeface="Calibri" panose="020F0502020204030204" pitchFamily="34" charset="0"/>
              </a:rPr>
              <a:t> </a:t>
            </a:r>
            <a:r>
              <a:rPr lang="en-US" sz="2200" err="1" smtClean="0">
                <a:latin typeface="Calibri" panose="020F0502020204030204" pitchFamily="34" charset="0"/>
                <a:cs typeface="Calibri" panose="020F0502020204030204" pitchFamily="34" charset="0"/>
              </a:rPr>
              <a:t>cứng</a:t>
            </a:r>
            <a:r>
              <a:rPr lang="en-US" sz="2200" smtClean="0">
                <a:latin typeface="Calibri" panose="020F0502020204030204" pitchFamily="34" charset="0"/>
                <a:cs typeface="Calibri" panose="020F0502020204030204" pitchFamily="34" charset="0"/>
              </a:rPr>
              <a:t> </a:t>
            </a:r>
            <a:r>
              <a:rPr lang="en-US" sz="2200" err="1" smtClean="0">
                <a:latin typeface="Calibri" panose="020F0502020204030204" pitchFamily="34" charset="0"/>
                <a:cs typeface="Calibri" panose="020F0502020204030204" pitchFamily="34" charset="0"/>
              </a:rPr>
              <a:t>bao</a:t>
            </a:r>
            <a:r>
              <a:rPr lang="en-US" sz="2200" smtClean="0">
                <a:latin typeface="Calibri" panose="020F0502020204030204" pitchFamily="34" charset="0"/>
                <a:cs typeface="Calibri" panose="020F0502020204030204" pitchFamily="34" charset="0"/>
              </a:rPr>
              <a:t> </a:t>
            </a:r>
            <a:r>
              <a:rPr lang="en-US" sz="2200" err="1" smtClean="0">
                <a:latin typeface="Calibri" panose="020F0502020204030204" pitchFamily="34" charset="0"/>
                <a:cs typeface="Calibri" panose="020F0502020204030204" pitchFamily="34" charset="0"/>
              </a:rPr>
              <a:t>gồm</a:t>
            </a:r>
            <a:r>
              <a:rPr lang="en-US" sz="2200" smtClean="0">
                <a:latin typeface="Calibri" panose="020F0502020204030204" pitchFamily="34" charset="0"/>
                <a:cs typeface="Calibri" panose="020F0502020204030204" pitchFamily="34" charset="0"/>
              </a:rPr>
              <a:t>:</a:t>
            </a:r>
          </a:p>
          <a:p>
            <a:pPr>
              <a:buFont typeface="Wingdings" panose="05000000000000000000" pitchFamily="2" charset="2"/>
              <a:buChar char="ü"/>
            </a:pPr>
            <a:r>
              <a:rPr lang="en-US" sz="1800" smtClean="0">
                <a:latin typeface="Calibri" panose="020F0502020204030204" pitchFamily="34" charset="0"/>
                <a:cs typeface="Calibri" panose="020F0502020204030204" pitchFamily="34" charset="0"/>
              </a:rPr>
              <a:t> </a:t>
            </a:r>
            <a:r>
              <a:rPr lang="en-US" sz="1600" smtClean="0">
                <a:latin typeface="Calibri" panose="020F0502020204030204" pitchFamily="34" charset="0"/>
                <a:cs typeface="Calibri" panose="020F0502020204030204" pitchFamily="34" charset="0"/>
              </a:rPr>
              <a:t>Module Arduino Mega 2560</a:t>
            </a:r>
          </a:p>
          <a:p>
            <a:pPr>
              <a:buFont typeface="Wingdings" panose="05000000000000000000" pitchFamily="2" charset="2"/>
              <a:buChar char="ü"/>
            </a:pPr>
            <a:r>
              <a:rPr lang="en-US" sz="1600">
                <a:latin typeface="Calibri" panose="020F0502020204030204" pitchFamily="34" charset="0"/>
                <a:cs typeface="Calibri" panose="020F0502020204030204" pitchFamily="34" charset="0"/>
              </a:rPr>
              <a:t> </a:t>
            </a:r>
            <a:r>
              <a:rPr lang="en-US" sz="1600" smtClean="0">
                <a:latin typeface="Calibri" panose="020F0502020204030204" pitchFamily="34" charset="0"/>
                <a:cs typeface="Calibri" panose="020F0502020204030204" pitchFamily="34" charset="0"/>
              </a:rPr>
              <a:t>Esp8266 Node MCU</a:t>
            </a:r>
          </a:p>
          <a:p>
            <a:pPr>
              <a:buFont typeface="Wingdings" panose="05000000000000000000" pitchFamily="2" charset="2"/>
              <a:buChar char="ü"/>
            </a:pPr>
            <a:r>
              <a:rPr lang="en-US" sz="1600">
                <a:latin typeface="Calibri" panose="020F0502020204030204" pitchFamily="34" charset="0"/>
                <a:cs typeface="Calibri" panose="020F0502020204030204" pitchFamily="34" charset="0"/>
              </a:rPr>
              <a:t> </a:t>
            </a:r>
            <a:r>
              <a:rPr lang="en-US" sz="1600" smtClean="0">
                <a:latin typeface="Calibri" panose="020F0502020204030204" pitchFamily="34" charset="0"/>
                <a:cs typeface="Calibri" panose="020F0502020204030204" pitchFamily="34" charset="0"/>
              </a:rPr>
              <a:t>As608 Fingerprint sensor</a:t>
            </a:r>
          </a:p>
          <a:p>
            <a:pPr>
              <a:buFont typeface="Wingdings" panose="05000000000000000000" pitchFamily="2" charset="2"/>
              <a:buChar char="ü"/>
            </a:pPr>
            <a:r>
              <a:rPr lang="en-US" sz="1600">
                <a:latin typeface="Calibri" panose="020F0502020204030204" pitchFamily="34" charset="0"/>
                <a:cs typeface="Calibri" panose="020F0502020204030204" pitchFamily="34" charset="0"/>
              </a:rPr>
              <a:t> </a:t>
            </a:r>
            <a:r>
              <a:rPr lang="en-US" sz="1600" smtClean="0">
                <a:latin typeface="Calibri" panose="020F0502020204030204" pitchFamily="34" charset="0"/>
                <a:cs typeface="Calibri" panose="020F0502020204030204" pitchFamily="34" charset="0"/>
              </a:rPr>
              <a:t>LCD 16x2 I2C</a:t>
            </a:r>
          </a:p>
          <a:p>
            <a:pPr>
              <a:buFont typeface="Wingdings" panose="05000000000000000000" pitchFamily="2" charset="2"/>
              <a:buChar char="ü"/>
            </a:pPr>
            <a:r>
              <a:rPr lang="en-US" sz="1600">
                <a:latin typeface="Calibri" panose="020F0502020204030204" pitchFamily="34" charset="0"/>
                <a:cs typeface="Calibri" panose="020F0502020204030204" pitchFamily="34" charset="0"/>
              </a:rPr>
              <a:t> </a:t>
            </a:r>
            <a:r>
              <a:rPr lang="en-US" sz="1600" smtClean="0">
                <a:latin typeface="Calibri" panose="020F0502020204030204" pitchFamily="34" charset="0"/>
                <a:cs typeface="Calibri" panose="020F0502020204030204" pitchFamily="34" charset="0"/>
              </a:rPr>
              <a:t>Servo</a:t>
            </a:r>
          </a:p>
          <a:p>
            <a:pPr>
              <a:buFont typeface="Wingdings" panose="05000000000000000000" pitchFamily="2" charset="2"/>
              <a:buChar char="ü"/>
            </a:pPr>
            <a:r>
              <a:rPr lang="en-US" sz="1600">
                <a:latin typeface="Calibri" panose="020F0502020204030204" pitchFamily="34" charset="0"/>
                <a:cs typeface="Calibri" panose="020F0502020204030204" pitchFamily="34" charset="0"/>
              </a:rPr>
              <a:t> </a:t>
            </a:r>
            <a:r>
              <a:rPr lang="en-US" sz="1600" smtClean="0">
                <a:latin typeface="Calibri" panose="020F0502020204030204" pitchFamily="34" charset="0"/>
                <a:cs typeface="Calibri" panose="020F0502020204030204" pitchFamily="34" charset="0"/>
              </a:rPr>
              <a:t>Matrix Keypad 4x4</a:t>
            </a:r>
          </a:p>
          <a:p>
            <a:pPr>
              <a:buFont typeface="Wingdings" panose="05000000000000000000" pitchFamily="2" charset="2"/>
              <a:buChar char="ü"/>
            </a:pPr>
            <a:r>
              <a:rPr lang="en-US" sz="1600">
                <a:latin typeface="Calibri" panose="020F0502020204030204" pitchFamily="34" charset="0"/>
                <a:cs typeface="Calibri" panose="020F0502020204030204" pitchFamily="34" charset="0"/>
              </a:rPr>
              <a:t> </a:t>
            </a:r>
            <a:r>
              <a:rPr lang="en-US" sz="1600" smtClean="0">
                <a:latin typeface="Calibri" panose="020F0502020204030204" pitchFamily="34" charset="0"/>
                <a:cs typeface="Calibri" panose="020F0502020204030204" pitchFamily="34" charset="0"/>
              </a:rPr>
              <a:t>Buzzer, 2 LED, </a:t>
            </a:r>
            <a:r>
              <a:rPr lang="en-US" sz="1600" err="1" smtClean="0">
                <a:latin typeface="Calibri" panose="020F0502020204030204" pitchFamily="34" charset="0"/>
                <a:cs typeface="Calibri" panose="020F0502020204030204" pitchFamily="34" charset="0"/>
              </a:rPr>
              <a:t>dây</a:t>
            </a:r>
            <a:r>
              <a:rPr lang="en-US" sz="1600" smtClean="0">
                <a:latin typeface="Calibri" panose="020F0502020204030204" pitchFamily="34" charset="0"/>
                <a:cs typeface="Calibri" panose="020F0502020204030204" pitchFamily="34" charset="0"/>
              </a:rPr>
              <a:t> </a:t>
            </a:r>
            <a:r>
              <a:rPr lang="en-US" sz="1600" err="1" smtClean="0">
                <a:latin typeface="Calibri" panose="020F0502020204030204" pitchFamily="34" charset="0"/>
                <a:cs typeface="Calibri" panose="020F0502020204030204" pitchFamily="34" charset="0"/>
              </a:rPr>
              <a:t>dẫn</a:t>
            </a:r>
            <a:endParaRPr lang="en-US" sz="160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9477" y="1430210"/>
            <a:ext cx="7231976" cy="4360990"/>
          </a:xfrm>
          <a:prstGeom prst="rect">
            <a:avLst/>
          </a:prstGeom>
        </p:spPr>
      </p:pic>
      <p:sp>
        <p:nvSpPr>
          <p:cNvPr id="6" name="Rectangle 5"/>
          <p:cNvSpPr/>
          <p:nvPr/>
        </p:nvSpPr>
        <p:spPr>
          <a:xfrm>
            <a:off x="5731355" y="6043484"/>
            <a:ext cx="3968219" cy="414923"/>
          </a:xfrm>
          <a:prstGeom prst="rect">
            <a:avLst/>
          </a:prstGeom>
          <a:solidFill>
            <a:schemeClr val="tx2">
              <a:lumMod val="75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latin typeface="Calibri" panose="020F0502020204030204" pitchFamily="34" charset="0"/>
                <a:cs typeface="Calibri" panose="020F0502020204030204" pitchFamily="34" charset="0"/>
              </a:rPr>
              <a:t>Hình</a:t>
            </a:r>
            <a:r>
              <a:rPr lang="en-US">
                <a:latin typeface="Calibri" panose="020F0502020204030204" pitchFamily="34" charset="0"/>
                <a:cs typeface="Calibri" panose="020F0502020204030204" pitchFamily="34" charset="0"/>
              </a:rPr>
              <a:t> 1: </a:t>
            </a:r>
            <a:r>
              <a:rPr lang="en-US" err="1">
                <a:latin typeface="Calibri" panose="020F0502020204030204" pitchFamily="34" charset="0"/>
                <a:cs typeface="Calibri" panose="020F0502020204030204" pitchFamily="34" charset="0"/>
              </a:rPr>
              <a:t>Sơ</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đồ</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kết</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nối</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các</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linh</a:t>
            </a:r>
            <a:r>
              <a:rPr lang="en-US">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kiện</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9500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525431"/>
            <a:ext cx="3856037" cy="856128"/>
          </a:xfrm>
        </p:spPr>
        <p:txBody>
          <a:bodyPr>
            <a:normAutofit/>
          </a:bodyPr>
          <a:lstStyle/>
          <a:p>
            <a:pPr algn="ctr"/>
            <a:r>
              <a:rPr lang="en-US" sz="4000" err="1" smtClean="0">
                <a:latin typeface="Times New Roman" panose="02020603050405020304" pitchFamily="18" charset="0"/>
                <a:cs typeface="Times New Roman" panose="02020603050405020304" pitchFamily="18" charset="0"/>
              </a:rPr>
              <a:t>Giải</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pháp</a:t>
            </a:r>
            <a:endParaRPr lang="en-US" sz="40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42753" y="552325"/>
            <a:ext cx="5891209" cy="5198534"/>
          </a:xfrm>
        </p:spPr>
        <p:txBody>
          <a:bodyPr>
            <a:normAutofit/>
          </a:bodyPr>
          <a:lstStyle/>
          <a:p>
            <a:endParaRPr lang="en-US" sz="1800" smtClean="0">
              <a:latin typeface="Calibri" panose="020F0502020204030204" pitchFamily="34" charset="0"/>
              <a:cs typeface="Calibri" panose="020F0502020204030204" pitchFamily="34" charset="0"/>
            </a:endParaRPr>
          </a:p>
          <a:p>
            <a:pPr marL="0" indent="914400">
              <a:buNone/>
            </a:pPr>
            <a:endParaRPr lang="en-US" sz="1800" smtClean="0">
              <a:latin typeface="Calibri" panose="020F0502020204030204" pitchFamily="34" charset="0"/>
              <a:cs typeface="Calibri" panose="020F0502020204030204" pitchFamily="34" charset="0"/>
            </a:endParaRPr>
          </a:p>
          <a:p>
            <a:pPr marL="914400" indent="0">
              <a:buNone/>
            </a:pPr>
            <a:endParaRPr lang="en-US" sz="1800">
              <a:latin typeface="Calibri" panose="020F0502020204030204" pitchFamily="34" charset="0"/>
              <a:cs typeface="Calibri" panose="020F0502020204030204" pitchFamily="34" charset="0"/>
            </a:endParaRPr>
          </a:p>
        </p:txBody>
      </p:sp>
      <p:pic>
        <p:nvPicPr>
          <p:cNvPr id="6" name="Picture 5"/>
          <p:cNvPicPr/>
          <p:nvPr/>
        </p:nvPicPr>
        <p:blipFill>
          <a:blip r:embed="rId2"/>
          <a:stretch>
            <a:fillRect/>
          </a:stretch>
        </p:blipFill>
        <p:spPr>
          <a:xfrm>
            <a:off x="5560889" y="107576"/>
            <a:ext cx="5250546" cy="6602505"/>
          </a:xfrm>
          <a:prstGeom prst="rect">
            <a:avLst/>
          </a:prstGeom>
        </p:spPr>
      </p:pic>
      <p:sp>
        <p:nvSpPr>
          <p:cNvPr id="7" name="Text Placeholder 6"/>
          <p:cNvSpPr>
            <a:spLocks noGrp="1"/>
          </p:cNvSpPr>
          <p:nvPr>
            <p:ph type="body" sz="half" idx="2"/>
          </p:nvPr>
        </p:nvSpPr>
        <p:spPr>
          <a:xfrm>
            <a:off x="1425777" y="2125971"/>
            <a:ext cx="3856038" cy="3541714"/>
          </a:xfrm>
        </p:spPr>
        <p:txBody>
          <a:bodyPr>
            <a:normAutofit/>
          </a:bodyPr>
          <a:lstStyle/>
          <a:p>
            <a:r>
              <a:rPr lang="en-US" sz="2200" err="1" smtClean="0">
                <a:latin typeface="Calibri" panose="020F0502020204030204" pitchFamily="34" charset="0"/>
                <a:cs typeface="Calibri" panose="020F0502020204030204" pitchFamily="34" charset="0"/>
              </a:rPr>
              <a:t>Cách</a:t>
            </a:r>
            <a:r>
              <a:rPr lang="en-US" sz="2200" smtClean="0">
                <a:latin typeface="Calibri" panose="020F0502020204030204" pitchFamily="34" charset="0"/>
                <a:cs typeface="Calibri" panose="020F0502020204030204" pitchFamily="34" charset="0"/>
              </a:rPr>
              <a:t> </a:t>
            </a:r>
            <a:r>
              <a:rPr lang="en-US" sz="2200" err="1" smtClean="0">
                <a:latin typeface="Calibri" panose="020F0502020204030204" pitchFamily="34" charset="0"/>
                <a:cs typeface="Calibri" panose="020F0502020204030204" pitchFamily="34" charset="0"/>
              </a:rPr>
              <a:t>thức</a:t>
            </a:r>
            <a:r>
              <a:rPr lang="en-US" sz="2200" smtClean="0">
                <a:latin typeface="Calibri" panose="020F0502020204030204" pitchFamily="34" charset="0"/>
                <a:cs typeface="Calibri" panose="020F0502020204030204" pitchFamily="34" charset="0"/>
              </a:rPr>
              <a:t> </a:t>
            </a:r>
            <a:r>
              <a:rPr lang="en-US" sz="2200" err="1" smtClean="0">
                <a:latin typeface="Calibri" panose="020F0502020204030204" pitchFamily="34" charset="0"/>
                <a:cs typeface="Calibri" panose="020F0502020204030204" pitchFamily="34" charset="0"/>
              </a:rPr>
              <a:t>hoạt</a:t>
            </a:r>
            <a:r>
              <a:rPr lang="en-US" sz="2200" smtClean="0">
                <a:latin typeface="Calibri" panose="020F0502020204030204" pitchFamily="34" charset="0"/>
                <a:cs typeface="Calibri" panose="020F0502020204030204" pitchFamily="34" charset="0"/>
              </a:rPr>
              <a:t> </a:t>
            </a:r>
            <a:r>
              <a:rPr lang="en-US" sz="2200" err="1" smtClean="0">
                <a:latin typeface="Calibri" panose="020F0502020204030204" pitchFamily="34" charset="0"/>
                <a:cs typeface="Calibri" panose="020F0502020204030204" pitchFamily="34" charset="0"/>
              </a:rPr>
              <a:t>động</a:t>
            </a:r>
            <a:r>
              <a:rPr lang="en-US" sz="2200" smtClean="0">
                <a:latin typeface="Calibri" panose="020F0502020204030204" pitchFamily="34" charset="0"/>
                <a:cs typeface="Calibri" panose="020F0502020204030204" pitchFamily="34" charset="0"/>
              </a:rPr>
              <a:t> </a:t>
            </a:r>
            <a:r>
              <a:rPr lang="en-US" sz="2200" err="1" smtClean="0">
                <a:latin typeface="Calibri" panose="020F0502020204030204" pitchFamily="34" charset="0"/>
                <a:cs typeface="Calibri" panose="020F0502020204030204" pitchFamily="34" charset="0"/>
              </a:rPr>
              <a:t>của</a:t>
            </a:r>
            <a:r>
              <a:rPr lang="en-US" sz="2200" smtClean="0">
                <a:latin typeface="Calibri" panose="020F0502020204030204" pitchFamily="34" charset="0"/>
                <a:cs typeface="Calibri" panose="020F0502020204030204" pitchFamily="34" charset="0"/>
              </a:rPr>
              <a:t> </a:t>
            </a:r>
            <a:r>
              <a:rPr lang="en-US" sz="2200" err="1" smtClean="0">
                <a:latin typeface="Calibri" panose="020F0502020204030204" pitchFamily="34" charset="0"/>
                <a:cs typeface="Calibri" panose="020F0502020204030204" pitchFamily="34" charset="0"/>
              </a:rPr>
              <a:t>hệ</a:t>
            </a:r>
            <a:r>
              <a:rPr lang="en-US" sz="2200" smtClean="0">
                <a:latin typeface="Calibri" panose="020F0502020204030204" pitchFamily="34" charset="0"/>
                <a:cs typeface="Calibri" panose="020F0502020204030204" pitchFamily="34" charset="0"/>
              </a:rPr>
              <a:t> </a:t>
            </a:r>
            <a:r>
              <a:rPr lang="en-US" sz="2200" err="1" smtClean="0">
                <a:latin typeface="Calibri" panose="020F0502020204030204" pitchFamily="34" charset="0"/>
                <a:cs typeface="Calibri" panose="020F0502020204030204" pitchFamily="34" charset="0"/>
              </a:rPr>
              <a:t>thống</a:t>
            </a:r>
            <a:r>
              <a:rPr lang="en-US" sz="2200" smtClean="0">
                <a:latin typeface="Calibri" panose="020F0502020204030204" pitchFamily="34" charset="0"/>
                <a:cs typeface="Calibri" panose="020F0502020204030204" pitchFamily="34" charset="0"/>
              </a:rPr>
              <a:t> </a:t>
            </a:r>
            <a:r>
              <a:rPr lang="en-US" sz="2200" err="1" smtClean="0">
                <a:latin typeface="Calibri" panose="020F0502020204030204" pitchFamily="34" charset="0"/>
                <a:cs typeface="Calibri" panose="020F0502020204030204" pitchFamily="34" charset="0"/>
              </a:rPr>
              <a:t>được</a:t>
            </a:r>
            <a:r>
              <a:rPr lang="en-US" sz="2200" smtClean="0">
                <a:latin typeface="Calibri" panose="020F0502020204030204" pitchFamily="34" charset="0"/>
                <a:cs typeface="Calibri" panose="020F0502020204030204" pitchFamily="34" charset="0"/>
              </a:rPr>
              <a:t> </a:t>
            </a:r>
            <a:r>
              <a:rPr lang="en-US" sz="2200" err="1" smtClean="0">
                <a:latin typeface="Calibri" panose="020F0502020204030204" pitchFamily="34" charset="0"/>
                <a:cs typeface="Calibri" panose="020F0502020204030204" pitchFamily="34" charset="0"/>
              </a:rPr>
              <a:t>mô</a:t>
            </a:r>
            <a:r>
              <a:rPr lang="en-US" sz="2200" smtClean="0">
                <a:latin typeface="Calibri" panose="020F0502020204030204" pitchFamily="34" charset="0"/>
                <a:cs typeface="Calibri" panose="020F0502020204030204" pitchFamily="34" charset="0"/>
              </a:rPr>
              <a:t> </a:t>
            </a:r>
            <a:r>
              <a:rPr lang="en-US" sz="2200" err="1" smtClean="0">
                <a:latin typeface="Calibri" panose="020F0502020204030204" pitchFamily="34" charset="0"/>
                <a:cs typeface="Calibri" panose="020F0502020204030204" pitchFamily="34" charset="0"/>
              </a:rPr>
              <a:t>tả</a:t>
            </a:r>
            <a:r>
              <a:rPr lang="en-US" sz="2200" smtClean="0">
                <a:latin typeface="Calibri" panose="020F0502020204030204" pitchFamily="34" charset="0"/>
                <a:cs typeface="Calibri" panose="020F0502020204030204" pitchFamily="34" charset="0"/>
              </a:rPr>
              <a:t> </a:t>
            </a:r>
            <a:r>
              <a:rPr lang="en-US" sz="2200" err="1" smtClean="0">
                <a:latin typeface="Calibri" panose="020F0502020204030204" pitchFamily="34" charset="0"/>
                <a:cs typeface="Calibri" panose="020F0502020204030204" pitchFamily="34" charset="0"/>
              </a:rPr>
              <a:t>như</a:t>
            </a:r>
            <a:r>
              <a:rPr lang="en-US" sz="2200" smtClean="0">
                <a:latin typeface="Calibri" panose="020F0502020204030204" pitchFamily="34" charset="0"/>
                <a:cs typeface="Calibri" panose="020F0502020204030204" pitchFamily="34" charset="0"/>
              </a:rPr>
              <a:t> </a:t>
            </a:r>
            <a:r>
              <a:rPr lang="en-US" sz="2200" err="1" smtClean="0">
                <a:latin typeface="Calibri" panose="020F0502020204030204" pitchFamily="34" charset="0"/>
                <a:cs typeface="Calibri" panose="020F0502020204030204" pitchFamily="34" charset="0"/>
              </a:rPr>
              <a:t>sau</a:t>
            </a:r>
            <a:r>
              <a:rPr lang="en-US" sz="2200" smtClean="0">
                <a:latin typeface="Calibri" panose="020F0502020204030204" pitchFamily="34" charset="0"/>
                <a:cs typeface="Calibri" panose="020F0502020204030204" pitchFamily="34" charset="0"/>
              </a:rPr>
              <a:t>:</a:t>
            </a:r>
            <a:endParaRPr lang="en-US" sz="2200">
              <a:latin typeface="Calibri" panose="020F0502020204030204" pitchFamily="34" charset="0"/>
              <a:cs typeface="Calibri" panose="020F0502020204030204" pitchFamily="34" charset="0"/>
            </a:endParaRPr>
          </a:p>
        </p:txBody>
      </p:sp>
      <p:sp>
        <p:nvSpPr>
          <p:cNvPr id="8" name="Rectangle 7"/>
          <p:cNvSpPr/>
          <p:nvPr/>
        </p:nvSpPr>
        <p:spPr>
          <a:xfrm>
            <a:off x="1474522" y="3553383"/>
            <a:ext cx="3200400" cy="57150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latin typeface="Calibri" panose="020F0502020204030204" pitchFamily="34" charset="0"/>
                <a:cs typeface="Calibri" panose="020F0502020204030204" pitchFamily="34" charset="0"/>
              </a:rPr>
              <a:t>Hình</a:t>
            </a:r>
            <a:r>
              <a:rPr lang="en-US">
                <a:latin typeface="Calibri" panose="020F0502020204030204" pitchFamily="34" charset="0"/>
                <a:cs typeface="Calibri" panose="020F0502020204030204" pitchFamily="34" charset="0"/>
              </a:rPr>
              <a:t> 2: </a:t>
            </a:r>
            <a:r>
              <a:rPr lang="en-US" err="1">
                <a:latin typeface="Calibri" panose="020F0502020204030204" pitchFamily="34" charset="0"/>
                <a:cs typeface="Calibri" panose="020F0502020204030204" pitchFamily="34" charset="0"/>
              </a:rPr>
              <a:t>Sơ</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đồ</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khối</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giải</a:t>
            </a:r>
            <a:r>
              <a:rPr lang="en-US">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thuật</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8731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err="1" smtClean="0">
                <a:latin typeface="Times New Roman" panose="02020603050405020304" pitchFamily="18" charset="0"/>
                <a:cs typeface="Times New Roman" panose="02020603050405020304" pitchFamily="18" charset="0"/>
              </a:rPr>
              <a:t>Kết</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quả</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đạt</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được</a:t>
            </a:r>
            <a:endParaRPr lang="en-US" sz="40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282575" indent="-282575"/>
            <a:r>
              <a:rPr lang="en-US" err="1" smtClean="0">
                <a:latin typeface="Calibri" panose="020F0502020204030204" pitchFamily="34" charset="0"/>
                <a:cs typeface="Calibri" panose="020F0502020204030204" pitchFamily="34" charset="0"/>
              </a:rPr>
              <a:t>Quá</a:t>
            </a:r>
            <a:r>
              <a:rPr lang="en-US" smtClean="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trình</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lấy</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mẫu</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vân</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tay</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được</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áp</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dụng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cho</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cả</a:t>
            </a:r>
            <a:r>
              <a:rPr lang="en-US">
                <a:latin typeface="Calibri" panose="020F0502020204030204" pitchFamily="34" charset="0"/>
                <a:cs typeface="Calibri" panose="020F0502020204030204" pitchFamily="34" charset="0"/>
              </a:rPr>
              <a:t> 4 </a:t>
            </a:r>
            <a:r>
              <a:rPr lang="en-US" err="1">
                <a:latin typeface="Calibri" panose="020F0502020204030204" pitchFamily="34" charset="0"/>
                <a:cs typeface="Calibri" panose="020F0502020204030204" pitchFamily="34" charset="0"/>
              </a:rPr>
              <a:t>thành</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viên</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trong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nhóm</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chủ</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yếu</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là</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ngón</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trỏ</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và</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ngón</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cái</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trên</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bàn</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tay</a:t>
            </a:r>
            <a:r>
              <a:rPr lang="en-US">
                <a:latin typeface="Calibri" panose="020F0502020204030204" pitchFamily="34" charset="0"/>
                <a:cs typeface="Calibri" panose="020F0502020204030204" pitchFamily="34" charset="0"/>
              </a:rPr>
              <a:t>. </a:t>
            </a:r>
            <a:endParaRPr lang="en-US" smtClean="0">
              <a:latin typeface="Calibri" panose="020F0502020204030204" pitchFamily="34" charset="0"/>
              <a:cs typeface="Calibri" panose="020F0502020204030204" pitchFamily="34" charset="0"/>
            </a:endParaRPr>
          </a:p>
          <a:p>
            <a:pPr marL="0" indent="0">
              <a:buNone/>
            </a:pPr>
            <a:endParaRPr lang="en-US" smtClean="0">
              <a:latin typeface="Calibri" panose="020F0502020204030204" pitchFamily="34" charset="0"/>
              <a:cs typeface="Calibri" panose="020F0502020204030204" pitchFamily="34" charset="0"/>
            </a:endParaRPr>
          </a:p>
          <a:p>
            <a:r>
              <a:rPr lang="en-US" err="1" smtClean="0">
                <a:latin typeface="Calibri" panose="020F0502020204030204" pitchFamily="34" charset="0"/>
                <a:cs typeface="Calibri" panose="020F0502020204030204" pitchFamily="34" charset="0"/>
              </a:rPr>
              <a:t>Nhìn</a:t>
            </a:r>
            <a:r>
              <a:rPr lang="en-US" smtClean="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chung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chất</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lượng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vân</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tay</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trích</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xuất</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được</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là</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rất</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rõ</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ràng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đáp</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ứng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được</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các</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giải</a:t>
            </a:r>
            <a:r>
              <a:rPr lang="en-US">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pháp</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mà</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nhóm</a:t>
            </a:r>
            <a:r>
              <a:rPr lang="en-US" smtClean="0">
                <a:latin typeface="Calibri" panose="020F0502020204030204" pitchFamily="34" charset="0"/>
                <a:cs typeface="Calibri" panose="020F0502020204030204" pitchFamily="34" charset="0"/>
              </a:rPr>
              <a:t> ban </a:t>
            </a:r>
            <a:r>
              <a:rPr lang="en-US" err="1" smtClean="0">
                <a:latin typeface="Calibri" panose="020F0502020204030204" pitchFamily="34" charset="0"/>
                <a:cs typeface="Calibri" panose="020F0502020204030204" pitchFamily="34" charset="0"/>
              </a:rPr>
              <a:t>đầu</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đưa</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ra.</a:t>
            </a:r>
            <a:endParaRPr lang="en-US"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173930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28553"/>
            <a:ext cx="9905998" cy="1264070"/>
          </a:xfrm>
        </p:spPr>
        <p:txBody>
          <a:bodyPr>
            <a:normAutofit/>
          </a:bodyPr>
          <a:lstStyle/>
          <a:p>
            <a:pPr algn="ctr"/>
            <a:r>
              <a:rPr lang="en-US" sz="4000" err="1" smtClean="0">
                <a:latin typeface="Times New Roman" panose="02020603050405020304" pitchFamily="18" charset="0"/>
                <a:cs typeface="Times New Roman" panose="02020603050405020304" pitchFamily="18" charset="0"/>
              </a:rPr>
              <a:t>Kết</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quả</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đạt</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được</a:t>
            </a:r>
            <a:endParaRPr lang="en-US" sz="40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75882" y="1492623"/>
            <a:ext cx="9905999" cy="4693024"/>
          </a:xfrm>
        </p:spPr>
        <p:txBody>
          <a:bodyPr/>
          <a:lstStyle/>
          <a:p>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Một</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số</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kết</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quả</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làm</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việc</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của</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hệ</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thống</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được</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mô</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tả</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thông</a:t>
            </a:r>
            <a:r>
              <a:rPr lang="en-US" smtClean="0">
                <a:latin typeface="Calibri" panose="020F0502020204030204" pitchFamily="34" charset="0"/>
                <a:cs typeface="Calibri" panose="020F0502020204030204" pitchFamily="34" charset="0"/>
              </a:rPr>
              <a:t> qua </a:t>
            </a:r>
            <a:r>
              <a:rPr lang="en-US" err="1" smtClean="0">
                <a:latin typeface="Calibri" panose="020F0502020204030204" pitchFamily="34" charset="0"/>
                <a:cs typeface="Calibri" panose="020F0502020204030204" pitchFamily="34" charset="0"/>
              </a:rPr>
              <a:t>các</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hình</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sau</a:t>
            </a:r>
            <a:r>
              <a:rPr lang="en-US" smtClean="0">
                <a:latin typeface="Calibri" panose="020F0502020204030204" pitchFamily="34" charset="0"/>
                <a:cs typeface="Calibri" panose="020F0502020204030204" pitchFamily="34" charset="0"/>
              </a:rPr>
              <a:t>:</a:t>
            </a:r>
            <a:endParaRPr lang="en-US">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3029" y="2312894"/>
            <a:ext cx="6678852" cy="3630706"/>
          </a:xfrm>
          <a:prstGeom prst="rect">
            <a:avLst/>
          </a:prstGeom>
        </p:spPr>
      </p:pic>
      <p:sp>
        <p:nvSpPr>
          <p:cNvPr id="5" name="Rectangle 4"/>
          <p:cNvSpPr/>
          <p:nvPr/>
        </p:nvSpPr>
        <p:spPr>
          <a:xfrm>
            <a:off x="1054329" y="3395382"/>
            <a:ext cx="3148199" cy="1465730"/>
          </a:xfrm>
          <a:prstGeom prst="rect">
            <a:avLst/>
          </a:prstGeom>
          <a:solidFill>
            <a:schemeClr val="bg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err="1" smtClean="0">
                <a:latin typeface="Calibri" panose="020F0502020204030204" pitchFamily="34" charset="0"/>
                <a:cs typeface="Calibri" panose="020F0502020204030204" pitchFamily="34" charset="0"/>
              </a:rPr>
              <a:t>Sau</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khi</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người</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dùng</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khởi</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tạo</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vân</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tay</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hệ</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thống</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sẽ</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lưu</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lại</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trên</a:t>
            </a:r>
            <a:r>
              <a:rPr lang="en-US" sz="2000" smtClean="0">
                <a:latin typeface="Calibri" panose="020F0502020204030204" pitchFamily="34" charset="0"/>
                <a:cs typeface="Calibri" panose="020F0502020204030204" pitchFamily="34" charset="0"/>
              </a:rPr>
              <a:t> server.</a:t>
            </a:r>
            <a:endParaRPr lang="en-US"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042629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0" y="120977"/>
            <a:ext cx="9905998" cy="1478570"/>
          </a:xfrm>
        </p:spPr>
        <p:txBody>
          <a:bodyPr>
            <a:normAutofit/>
          </a:bodyPr>
          <a:lstStyle/>
          <a:p>
            <a:pPr algn="ctr"/>
            <a:r>
              <a:rPr lang="en-US" sz="4000" err="1" smtClean="0">
                <a:latin typeface="Times New Roman" panose="02020603050405020304" pitchFamily="18" charset="0"/>
                <a:cs typeface="Times New Roman" panose="02020603050405020304" pitchFamily="18" charset="0"/>
              </a:rPr>
              <a:t>Kết</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quả</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đạt</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được</a:t>
            </a:r>
            <a:endParaRPr lang="en-US" sz="400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53535" y="1654149"/>
            <a:ext cx="6817445" cy="4027105"/>
          </a:xfrm>
        </p:spPr>
      </p:pic>
      <p:sp>
        <p:nvSpPr>
          <p:cNvPr id="5" name="Rectangle 4"/>
          <p:cNvSpPr/>
          <p:nvPr/>
        </p:nvSpPr>
        <p:spPr>
          <a:xfrm>
            <a:off x="1010781" y="2831761"/>
            <a:ext cx="3148199" cy="1671880"/>
          </a:xfrm>
          <a:prstGeom prst="rect">
            <a:avLst/>
          </a:prstGeom>
          <a:solidFill>
            <a:schemeClr val="bg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err="1" smtClean="0">
                <a:latin typeface="Calibri" panose="020F0502020204030204" pitchFamily="34" charset="0"/>
                <a:cs typeface="Calibri" panose="020F0502020204030204" pitchFamily="34" charset="0"/>
              </a:rPr>
              <a:t>Thông</a:t>
            </a:r>
            <a:r>
              <a:rPr lang="en-US" sz="2000" smtClean="0">
                <a:latin typeface="Calibri" panose="020F0502020204030204" pitchFamily="34" charset="0"/>
                <a:cs typeface="Calibri" panose="020F0502020204030204" pitchFamily="34" charset="0"/>
              </a:rPr>
              <a:t> tin </a:t>
            </a:r>
            <a:r>
              <a:rPr lang="en-US" sz="2000" err="1" smtClean="0">
                <a:latin typeface="Calibri" panose="020F0502020204030204" pitchFamily="34" charset="0"/>
                <a:cs typeface="Calibri" panose="020F0502020204030204" pitchFamily="34" charset="0"/>
              </a:rPr>
              <a:t>người</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dùng</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sau</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khi</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khởi</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tạo</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vân</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tay</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xong</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sẽ</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được</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lưu</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trong</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danh</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sách</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người</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dùng</a:t>
            </a:r>
            <a:r>
              <a:rPr lang="en-US" sz="200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như</a:t>
            </a:r>
            <a:r>
              <a:rPr lang="en-US" sz="2000" smtClean="0">
                <a:latin typeface="Calibri" panose="020F0502020204030204" pitchFamily="34" charset="0"/>
                <a:cs typeface="Calibri" panose="020F0502020204030204" pitchFamily="34" charset="0"/>
              </a:rPr>
              <a:t> </a:t>
            </a:r>
            <a:r>
              <a:rPr lang="en-US" sz="2000" err="1" smtClean="0">
                <a:latin typeface="Calibri" panose="020F0502020204030204" pitchFamily="34" charset="0"/>
                <a:cs typeface="Calibri" panose="020F0502020204030204" pitchFamily="34" charset="0"/>
              </a:rPr>
              <a:t>sau</a:t>
            </a:r>
            <a:r>
              <a:rPr lang="en-US" sz="200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5443826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0" y="120977"/>
            <a:ext cx="9905998" cy="1478570"/>
          </a:xfrm>
        </p:spPr>
        <p:txBody>
          <a:bodyPr>
            <a:normAutofit/>
          </a:bodyPr>
          <a:lstStyle/>
          <a:p>
            <a:pPr algn="ctr"/>
            <a:r>
              <a:rPr lang="en-US" sz="4000" err="1" smtClean="0">
                <a:latin typeface="Times New Roman" panose="02020603050405020304" pitchFamily="18" charset="0"/>
                <a:cs typeface="Times New Roman" panose="02020603050405020304" pitchFamily="18" charset="0"/>
              </a:rPr>
              <a:t>Kết</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quả</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đạt</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được</a:t>
            </a:r>
            <a:endParaRPr lang="en-US" sz="4000">
              <a:latin typeface="Times New Roman" panose="02020603050405020304" pitchFamily="18" charset="0"/>
              <a:cs typeface="Times New Roman" panose="02020603050405020304" pitchFamily="18" charset="0"/>
            </a:endParaRPr>
          </a:p>
        </p:txBody>
      </p:sp>
      <p:sp>
        <p:nvSpPr>
          <p:cNvPr id="5" name="Rectangle 4"/>
          <p:cNvSpPr/>
          <p:nvPr/>
        </p:nvSpPr>
        <p:spPr>
          <a:xfrm>
            <a:off x="8300583" y="1870134"/>
            <a:ext cx="3078618" cy="3723911"/>
          </a:xfrm>
          <a:prstGeom prst="rect">
            <a:avLst/>
          </a:prstGeom>
          <a:solidFill>
            <a:schemeClr val="bg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latin typeface="Calibri" panose="020F0502020204030204" pitchFamily="34" charset="0"/>
                <a:cs typeface="Calibri" panose="020F0502020204030204" pitchFamily="34" charset="0"/>
              </a:rPr>
              <a:t>Trạng thái bắt đầu làm việc của hệ thống có hai chế độ cho người dùng lựa chọn:</a:t>
            </a:r>
          </a:p>
          <a:p>
            <a:endParaRPr lang="en-US" sz="2000" smtClean="0">
              <a:latin typeface="Calibri" panose="020F0502020204030204" pitchFamily="34" charset="0"/>
              <a:cs typeface="Calibri" panose="020F0502020204030204" pitchFamily="34" charset="0"/>
            </a:endParaRPr>
          </a:p>
          <a:p>
            <a:pPr marL="747713" lvl="1" indent="-290513">
              <a:buFont typeface="+mj-lt"/>
              <a:buAutoNum type="arabicPeriod"/>
            </a:pPr>
            <a:r>
              <a:rPr lang="en-US" sz="2000" smtClean="0">
                <a:latin typeface="Calibri" panose="020F0502020204030204" pitchFamily="34" charset="0"/>
                <a:cs typeface="Calibri" panose="020F0502020204030204" pitchFamily="34" charset="0"/>
              </a:rPr>
              <a:t>Enter Password</a:t>
            </a:r>
          </a:p>
          <a:p>
            <a:pPr marL="747713" lvl="1" indent="-290513">
              <a:buFont typeface="+mj-lt"/>
              <a:buAutoNum type="arabicPeriod"/>
            </a:pPr>
            <a:r>
              <a:rPr lang="en-US" sz="2000" smtClean="0">
                <a:latin typeface="Calibri" panose="020F0502020204030204" pitchFamily="34" charset="0"/>
                <a:cs typeface="Calibri" panose="020F0502020204030204" pitchFamily="34" charset="0"/>
              </a:rPr>
              <a:t>Fingerprint</a:t>
            </a:r>
          </a:p>
          <a:p>
            <a:endParaRPr lang="en-US" sz="2000">
              <a:latin typeface="Calibri" panose="020F0502020204030204" pitchFamily="34" charset="0"/>
              <a:cs typeface="Calibri" panose="020F0502020204030204" pitchFamily="34" charset="0"/>
            </a:endParaRPr>
          </a:p>
          <a:p>
            <a:r>
              <a:rPr lang="en-US" sz="2000" smtClean="0">
                <a:latin typeface="Calibri" panose="020F0502020204030204" pitchFamily="34" charset="0"/>
                <a:cs typeface="Calibri" panose="020F0502020204030204" pitchFamily="34" charset="0"/>
              </a:rPr>
              <a:t>* 1 tương ứng với chế độ dùng mật khẩu mở cửa.</a:t>
            </a:r>
          </a:p>
          <a:p>
            <a:r>
              <a:rPr lang="en-US" sz="2000" smtClean="0">
                <a:latin typeface="Calibri" panose="020F0502020204030204" pitchFamily="34" charset="0"/>
                <a:cs typeface="Calibri" panose="020F0502020204030204" pitchFamily="34" charset="0"/>
              </a:rPr>
              <a:t>* 2 tương ứng với dùng dấu vân tay để mở cửa.</a:t>
            </a:r>
            <a:endParaRPr lang="en-US" sz="2000">
              <a:latin typeface="Calibri" panose="020F0502020204030204" pitchFamily="34" charset="0"/>
              <a:cs typeface="Calibri" panose="020F0502020204030204" pitchFamily="34" charset="0"/>
            </a:endParaRP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09181" y="1737299"/>
            <a:ext cx="7092594" cy="3989583"/>
          </a:xfrm>
        </p:spPr>
      </p:pic>
    </p:spTree>
    <p:extLst>
      <p:ext uri="{BB962C8B-B14F-4D97-AF65-F5344CB8AC3E}">
        <p14:creationId xmlns:p14="http://schemas.microsoft.com/office/powerpoint/2010/main" val="26870686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46631" y="110519"/>
            <a:ext cx="9905998" cy="1478570"/>
          </a:xfrm>
        </p:spPr>
        <p:txBody>
          <a:bodyPr>
            <a:normAutofit/>
          </a:bodyPr>
          <a:lstStyle/>
          <a:p>
            <a:pPr algn="ctr"/>
            <a:r>
              <a:rPr lang="en-US" sz="4000" err="1" smtClean="0">
                <a:latin typeface="Times New Roman" panose="02020603050405020304" pitchFamily="18" charset="0"/>
                <a:cs typeface="Times New Roman" panose="02020603050405020304" pitchFamily="18" charset="0"/>
              </a:rPr>
              <a:t>Kết</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quả</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đạt</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được</a:t>
            </a:r>
            <a:endParaRPr lang="en-US" sz="4000">
              <a:latin typeface="Times New Roman" panose="02020603050405020304" pitchFamily="18" charset="0"/>
              <a:cs typeface="Times New Roman" panose="02020603050405020304" pitchFamily="18" charset="0"/>
            </a:endParaRPr>
          </a:p>
        </p:txBody>
      </p:sp>
      <p:sp>
        <p:nvSpPr>
          <p:cNvPr id="14" name="Rectangle 13"/>
          <p:cNvSpPr/>
          <p:nvPr/>
        </p:nvSpPr>
        <p:spPr>
          <a:xfrm>
            <a:off x="1819345" y="4722321"/>
            <a:ext cx="3200400" cy="434684"/>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latin typeface="Calibri" panose="020F0502020204030204" pitchFamily="34" charset="0"/>
                <a:cs typeface="Calibri" panose="020F0502020204030204" pitchFamily="34" charset="0"/>
              </a:rPr>
              <a:t>Cửa mở thành công</a:t>
            </a:r>
            <a:endParaRPr lang="en-US">
              <a:latin typeface="Calibri" panose="020F0502020204030204" pitchFamily="34" charset="0"/>
              <a:cs typeface="Calibri" panose="020F0502020204030204" pitchFamily="34" charset="0"/>
            </a:endParaRPr>
          </a:p>
        </p:txBody>
      </p:sp>
      <p:sp>
        <p:nvSpPr>
          <p:cNvPr id="15" name="Rectangle 14"/>
          <p:cNvSpPr/>
          <p:nvPr/>
        </p:nvSpPr>
        <p:spPr>
          <a:xfrm>
            <a:off x="7299257" y="4725002"/>
            <a:ext cx="3200400" cy="42932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latin typeface="Calibri" panose="020F0502020204030204" pitchFamily="34" charset="0"/>
                <a:cs typeface="Calibri" panose="020F0502020204030204" pitchFamily="34" charset="0"/>
              </a:rPr>
              <a:t>Hệ thống báo sai</a:t>
            </a:r>
            <a:endParaRPr lang="en-US">
              <a:latin typeface="Calibri" panose="020F0502020204030204" pitchFamily="34" charset="0"/>
              <a:cs typeface="Calibri" panose="020F0502020204030204" pitchFamily="34" charset="0"/>
            </a:endParaRPr>
          </a:p>
        </p:txBody>
      </p:sp>
      <p:pic>
        <p:nvPicPr>
          <p:cNvPr id="16" name="Content Placeholder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75" y="1502005"/>
            <a:ext cx="5331141" cy="2998766"/>
          </a:xfrm>
          <a:prstGeom prst="rect">
            <a:avLst/>
          </a:prstGeom>
        </p:spPr>
      </p:pic>
      <p:pic>
        <p:nvPicPr>
          <p:cNvPr id="1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474" y="1502005"/>
            <a:ext cx="5327967" cy="2996981"/>
          </a:xfrm>
          <a:prstGeom prst="rect">
            <a:avLst/>
          </a:prstGeom>
        </p:spPr>
      </p:pic>
      <p:sp>
        <p:nvSpPr>
          <p:cNvPr id="19" name="TextBox 18"/>
          <p:cNvSpPr txBox="1"/>
          <p:nvPr/>
        </p:nvSpPr>
        <p:spPr>
          <a:xfrm>
            <a:off x="2171474" y="5368126"/>
            <a:ext cx="8128000" cy="1015663"/>
          </a:xfrm>
          <a:prstGeom prst="rect">
            <a:avLst/>
          </a:prstGeom>
          <a:noFill/>
        </p:spPr>
        <p:txBody>
          <a:bodyPr wrap="square" rtlCol="0">
            <a:spAutoFit/>
          </a:bodyPr>
          <a:lstStyle/>
          <a:p>
            <a:r>
              <a:rPr lang="en-US" sz="2000" smtClean="0">
                <a:latin typeface="Calibri" panose="020F0502020204030204" pitchFamily="34" charset="0"/>
                <a:cs typeface="Calibri" panose="020F0502020204030204" pitchFamily="34" charset="0"/>
              </a:rPr>
              <a:t>Sau mỗi lần ấn mật khẩu hoặc vân tay, nếu đúng thì hệ thống mở cửa cho người dùng đi vào, còn nếu sai thì không được phép qua cửa. Nếu sai liên tiếp 3 lần hệ thống sẽ bật còi báo động cảnh báo.</a:t>
            </a:r>
            <a:endParaRPr lang="en-US"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49721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0" y="120977"/>
            <a:ext cx="9905998" cy="1478570"/>
          </a:xfrm>
        </p:spPr>
        <p:txBody>
          <a:bodyPr>
            <a:normAutofit/>
          </a:bodyPr>
          <a:lstStyle/>
          <a:p>
            <a:pPr algn="ctr"/>
            <a:r>
              <a:rPr lang="en-US" sz="4000" err="1" smtClean="0">
                <a:latin typeface="Times New Roman" panose="02020603050405020304" pitchFamily="18" charset="0"/>
                <a:cs typeface="Times New Roman" panose="02020603050405020304" pitchFamily="18" charset="0"/>
              </a:rPr>
              <a:t>Kết</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quả</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đạt</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được</a:t>
            </a:r>
            <a:endParaRPr lang="en-US" sz="4000">
              <a:latin typeface="Times New Roman" panose="02020603050405020304" pitchFamily="18" charset="0"/>
              <a:cs typeface="Times New Roman" panose="02020603050405020304" pitchFamily="18" charset="0"/>
            </a:endParaRPr>
          </a:p>
        </p:txBody>
      </p:sp>
      <p:sp>
        <p:nvSpPr>
          <p:cNvPr id="5" name="Rectangle 4"/>
          <p:cNvSpPr/>
          <p:nvPr/>
        </p:nvSpPr>
        <p:spPr>
          <a:xfrm>
            <a:off x="1010781" y="2350907"/>
            <a:ext cx="3148199" cy="2862712"/>
          </a:xfrm>
          <a:prstGeom prst="rect">
            <a:avLst/>
          </a:prstGeom>
          <a:solidFill>
            <a:schemeClr val="bg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latin typeface="Calibri" panose="020F0502020204030204" pitchFamily="34" charset="0"/>
                <a:cs typeface="Calibri" panose="020F0502020204030204" pitchFamily="34" charset="0"/>
              </a:rPr>
              <a:t>Hệ thống lưu lại lịch sử danh sách các người dùng đã mở cửa (bao gồm người lạ và những lần chưa nhận diện được).</a:t>
            </a:r>
          </a:p>
          <a:p>
            <a:endParaRPr lang="en-US" sz="2000">
              <a:latin typeface="Calibri" panose="020F0502020204030204" pitchFamily="34" charset="0"/>
              <a:cs typeface="Calibri" panose="020F0502020204030204" pitchFamily="34" charset="0"/>
            </a:endParaRPr>
          </a:p>
          <a:p>
            <a:r>
              <a:rPr lang="en-US" sz="2000" smtClean="0">
                <a:latin typeface="Calibri" panose="020F0502020204030204" pitchFamily="34" charset="0"/>
                <a:cs typeface="Calibri" panose="020F0502020204030204" pitchFamily="34" charset="0"/>
              </a:rPr>
              <a:t>Cho phép trích xuất thành file Excel khi cần.</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08728" y="1599547"/>
            <a:ext cx="6681787" cy="4365433"/>
          </a:xfrm>
        </p:spPr>
      </p:pic>
    </p:spTree>
    <p:extLst>
      <p:ext uri="{BB962C8B-B14F-4D97-AF65-F5344CB8AC3E}">
        <p14:creationId xmlns:p14="http://schemas.microsoft.com/office/powerpoint/2010/main" val="6900082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err="1" smtClean="0">
                <a:latin typeface="Times New Roman" panose="02020603050405020304" pitchFamily="18" charset="0"/>
                <a:cs typeface="Times New Roman" panose="02020603050405020304" pitchFamily="18" charset="0"/>
              </a:rPr>
              <a:t>Nội</a:t>
            </a:r>
            <a:r>
              <a:rPr lang="en-US" sz="4000" smtClean="0">
                <a:latin typeface="Times New Roman" panose="02020603050405020304" pitchFamily="18" charset="0"/>
                <a:cs typeface="Times New Roman" panose="02020603050405020304" pitchFamily="18" charset="0"/>
              </a:rPr>
              <a:t> dung:</a:t>
            </a:r>
            <a:endParaRPr lang="en-US" sz="40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514350" indent="-514350" algn="ctr">
              <a:buFont typeface="+mj-lt"/>
              <a:buAutoNum type="romanUcPeriod"/>
            </a:pPr>
            <a:r>
              <a:rPr lang="en-US" sz="3400" smtClean="0">
                <a:latin typeface="Calibri" panose="020F0502020204030204" pitchFamily="34" charset="0"/>
                <a:cs typeface="Calibri" panose="020F0502020204030204" pitchFamily="34" charset="0"/>
              </a:rPr>
              <a:t>Giới thiệu đề tài</a:t>
            </a:r>
          </a:p>
          <a:p>
            <a:pPr marL="514350" indent="-514350" algn="ctr">
              <a:buFont typeface="+mj-lt"/>
              <a:buAutoNum type="romanUcPeriod"/>
            </a:pPr>
            <a:r>
              <a:rPr lang="en-US" sz="3400" smtClean="0">
                <a:latin typeface="Calibri" panose="020F0502020204030204" pitchFamily="34" charset="0"/>
                <a:cs typeface="Calibri" panose="020F0502020204030204" pitchFamily="34" charset="0"/>
              </a:rPr>
              <a:t>Giải pháp</a:t>
            </a:r>
          </a:p>
          <a:p>
            <a:pPr marL="514350" indent="-514350" algn="ctr">
              <a:buFont typeface="+mj-lt"/>
              <a:buAutoNum type="romanUcPeriod"/>
            </a:pPr>
            <a:r>
              <a:rPr lang="en-US" sz="3400" smtClean="0">
                <a:latin typeface="Calibri" panose="020F0502020204030204" pitchFamily="34" charset="0"/>
                <a:cs typeface="Calibri" panose="020F0502020204030204" pitchFamily="34" charset="0"/>
              </a:rPr>
              <a:t>Kết quả đạt được</a:t>
            </a:r>
          </a:p>
          <a:p>
            <a:pPr marL="514350" indent="-514350" algn="ctr">
              <a:buFont typeface="+mj-lt"/>
              <a:buAutoNum type="romanUcPeriod"/>
            </a:pPr>
            <a:r>
              <a:rPr lang="en-US" sz="3400" smtClean="0">
                <a:latin typeface="Calibri" panose="020F0502020204030204" pitchFamily="34" charset="0"/>
                <a:cs typeface="Calibri" panose="020F0502020204030204" pitchFamily="34" charset="0"/>
              </a:rPr>
              <a:t>Kết luận</a:t>
            </a:r>
            <a:endParaRPr lang="en-US" sz="3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43142302"/>
      </p:ext>
    </p:extLst>
  </p:cSld>
  <p:clrMapOvr>
    <a:masterClrMapping/>
  </p:clrMapOvr>
  <p:transition spd="med">
    <p:split orient="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0" y="120977"/>
            <a:ext cx="9905998" cy="1478570"/>
          </a:xfrm>
        </p:spPr>
        <p:txBody>
          <a:bodyPr>
            <a:normAutofit/>
          </a:bodyPr>
          <a:lstStyle/>
          <a:p>
            <a:pPr algn="ctr"/>
            <a:r>
              <a:rPr lang="en-US" sz="4000" err="1" smtClean="0">
                <a:latin typeface="Times New Roman" panose="02020603050405020304" pitchFamily="18" charset="0"/>
                <a:cs typeface="Times New Roman" panose="02020603050405020304" pitchFamily="18" charset="0"/>
              </a:rPr>
              <a:t>Kết</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quả</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đạt</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được</a:t>
            </a:r>
            <a:endParaRPr lang="en-US" sz="4000">
              <a:latin typeface="Times New Roman" panose="02020603050405020304" pitchFamily="18" charset="0"/>
              <a:cs typeface="Times New Roman" panose="02020603050405020304" pitchFamily="18" charset="0"/>
            </a:endParaRPr>
          </a:p>
        </p:txBody>
      </p:sp>
      <p:sp>
        <p:nvSpPr>
          <p:cNvPr id="5" name="Rectangle 4"/>
          <p:cNvSpPr/>
          <p:nvPr/>
        </p:nvSpPr>
        <p:spPr>
          <a:xfrm>
            <a:off x="1141410" y="2606818"/>
            <a:ext cx="2777448" cy="2209162"/>
          </a:xfrm>
          <a:prstGeom prst="rect">
            <a:avLst/>
          </a:prstGeom>
          <a:solidFill>
            <a:schemeClr val="bg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latin typeface="Calibri" panose="020F0502020204030204" pitchFamily="34" charset="0"/>
                <a:cs typeface="Calibri" panose="020F0502020204030204" pitchFamily="34" charset="0"/>
              </a:rPr>
              <a:t>Ngoài các tính năng trên, hệ thống còn cho phép tìm kiếm thông tin của một người dùng, đã lưu lại từ trước đó trên hệ thống</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252238" y="1973943"/>
            <a:ext cx="7131248" cy="3428361"/>
          </a:xfrm>
        </p:spPr>
      </p:pic>
    </p:spTree>
    <p:extLst>
      <p:ext uri="{BB962C8B-B14F-4D97-AF65-F5344CB8AC3E}">
        <p14:creationId xmlns:p14="http://schemas.microsoft.com/office/powerpoint/2010/main" val="10294419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3460" y="416812"/>
            <a:ext cx="9663951" cy="1385094"/>
          </a:xfrm>
        </p:spPr>
        <p:txBody>
          <a:bodyPr>
            <a:normAutofit/>
          </a:bodyPr>
          <a:lstStyle/>
          <a:p>
            <a:r>
              <a:rPr lang="en-US" sz="4000" smtClean="0">
                <a:latin typeface="Times New Roman" panose="02020603050405020304" pitchFamily="18" charset="0"/>
                <a:cs typeface="Times New Roman" panose="02020603050405020304" pitchFamily="18" charset="0"/>
              </a:rPr>
              <a:t>Nhận xét:</a:t>
            </a:r>
            <a:endParaRPr lang="en-US" sz="40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1141413" y="1963270"/>
            <a:ext cx="4878389" cy="3895165"/>
          </a:xfrm>
        </p:spPr>
        <p:txBody>
          <a:bodyPr>
            <a:normAutofit lnSpcReduction="10000"/>
          </a:bodyPr>
          <a:lstStyle/>
          <a:p>
            <a:r>
              <a:rPr lang="en-US">
                <a:latin typeface="Calibri" panose="020F0502020204030204" pitchFamily="34" charset="0"/>
                <a:cs typeface="Calibri" panose="020F0502020204030204" pitchFamily="34" charset="0"/>
              </a:rPr>
              <a:t>Điều kiện hoạt động lý tưởng của hệ thống là từ 15</a:t>
            </a:r>
            <a:r>
              <a:rPr lang="en-US">
                <a:latin typeface="Calibri" panose="020F0502020204030204" pitchFamily="34" charset="0"/>
                <a:cs typeface="Calibri" panose="020F0502020204030204" pitchFamily="34" charset="0"/>
                <a:sym typeface="Symbol" panose="05050102010706020507" pitchFamily="18" charset="2"/>
              </a:rPr>
              <a:t>C</a:t>
            </a:r>
            <a:r>
              <a:rPr lang="en-US">
                <a:latin typeface="Calibri" panose="020F0502020204030204" pitchFamily="34" charset="0"/>
                <a:cs typeface="Calibri" panose="020F0502020204030204" pitchFamily="34" charset="0"/>
              </a:rPr>
              <a:t> – 45</a:t>
            </a:r>
            <a:r>
              <a:rPr lang="en-US">
                <a:latin typeface="Calibri" panose="020F0502020204030204" pitchFamily="34" charset="0"/>
                <a:cs typeface="Calibri" panose="020F0502020204030204" pitchFamily="34" charset="0"/>
                <a:sym typeface="Symbol" panose="05050102010706020507" pitchFamily="18" charset="2"/>
              </a:rPr>
              <a:t>C, tốt hơn khi ở trong các công trình so với việc ở ngoài trời, nơi có ánh sáng gay gắt.</a:t>
            </a:r>
          </a:p>
          <a:p>
            <a:r>
              <a:rPr lang="en-US">
                <a:latin typeface="Calibri" panose="020F0502020204030204" pitchFamily="34" charset="0"/>
                <a:cs typeface="Calibri" panose="020F0502020204030204" pitchFamily="34" charset="0"/>
                <a:sym typeface="Symbol" panose="05050102010706020507" pitchFamily="18" charset="2"/>
              </a:rPr>
              <a:t>Hệ thống hoạt động khá </a:t>
            </a:r>
            <a:r>
              <a:rPr lang="en-US" smtClean="0">
                <a:latin typeface="Calibri" panose="020F0502020204030204" pitchFamily="34" charset="0"/>
                <a:cs typeface="Calibri" panose="020F0502020204030204" pitchFamily="34" charset="0"/>
                <a:sym typeface="Symbol" panose="05050102010706020507" pitchFamily="18" charset="2"/>
              </a:rPr>
              <a:t>nhanh </a:t>
            </a:r>
            <a:r>
              <a:rPr lang="en-US">
                <a:latin typeface="Calibri" panose="020F0502020204030204" pitchFamily="34" charset="0"/>
                <a:cs typeface="Calibri" panose="020F0502020204030204" pitchFamily="34" charset="0"/>
                <a:sym typeface="Symbol" panose="05050102010706020507" pitchFamily="18" charset="2"/>
              </a:rPr>
              <a:t>và</a:t>
            </a:r>
            <a:r>
              <a:rPr lang="en-US" sz="2200">
                <a:latin typeface="Calibri" panose="020F0502020204030204" pitchFamily="34" charset="0"/>
                <a:cs typeface="Calibri" panose="020F0502020204030204" pitchFamily="34" charset="0"/>
                <a:sym typeface="Symbol" panose="05050102010706020507" pitchFamily="18" charset="2"/>
              </a:rPr>
              <a:t> </a:t>
            </a:r>
            <a:r>
              <a:rPr lang="en-US">
                <a:latin typeface="Calibri" panose="020F0502020204030204" pitchFamily="34" charset="0"/>
                <a:cs typeface="Calibri" panose="020F0502020204030204" pitchFamily="34" charset="0"/>
                <a:sym typeface="Symbol" panose="05050102010706020507" pitchFamily="18" charset="2"/>
              </a:rPr>
              <a:t>ổn định, thời gian cho hệ thống mở cửa bằng mật khẩu là nhỏ hơn 1 giây, bằng vân tay là khoảng 10 giây</a:t>
            </a:r>
            <a:r>
              <a:rPr lang="en-US" smtClean="0">
                <a:latin typeface="Calibri" panose="020F0502020204030204" pitchFamily="34" charset="0"/>
                <a:cs typeface="Calibri" panose="020F0502020204030204" pitchFamily="34" charset="0"/>
                <a:sym typeface="Symbol" panose="05050102010706020507" pitchFamily="18" charset="2"/>
              </a:rPr>
              <a:t>.</a:t>
            </a:r>
            <a:endParaRPr lang="en-US">
              <a:latin typeface="Calibri" panose="020F0502020204030204" pitchFamily="34" charset="0"/>
              <a:cs typeface="Calibri" panose="020F0502020204030204" pitchFamily="34" charset="0"/>
            </a:endParaRPr>
          </a:p>
        </p:txBody>
      </p:sp>
      <p:sp>
        <p:nvSpPr>
          <p:cNvPr id="4" name="Content Placeholder 3"/>
          <p:cNvSpPr>
            <a:spLocks noGrp="1"/>
          </p:cNvSpPr>
          <p:nvPr>
            <p:ph sz="half" idx="2"/>
          </p:nvPr>
        </p:nvSpPr>
        <p:spPr>
          <a:xfrm>
            <a:off x="6172200" y="1963270"/>
            <a:ext cx="4875211" cy="3895165"/>
          </a:xfrm>
        </p:spPr>
        <p:txBody>
          <a:bodyPr>
            <a:normAutofit lnSpcReduction="10000"/>
          </a:bodyPr>
          <a:lstStyle/>
          <a:p>
            <a:pPr lvl="0"/>
            <a:r>
              <a:rPr lang="en-US">
                <a:latin typeface="Calibri" panose="020F0502020204030204" pitchFamily="34" charset="0"/>
                <a:cs typeface="Calibri" panose="020F0502020204030204" pitchFamily="34" charset="0"/>
              </a:rPr>
              <a:t>Kích thước của một ảnh vân tay là 256x286, giải giá trị từ 0-255, là ảnh xám.</a:t>
            </a:r>
          </a:p>
          <a:p>
            <a:r>
              <a:rPr lang="en-US" smtClean="0">
                <a:latin typeface="Calibri" panose="020F0502020204030204" pitchFamily="34" charset="0"/>
                <a:cs typeface="Calibri" panose="020F0502020204030204" pitchFamily="34" charset="0"/>
              </a:rPr>
              <a:t>Trong tổng số 72 lần thử mở khóa, có số lần nhận đúng là 63 (chiếm 87.5 %), số lần không nhận được vân tay là 8 (chiếm 11.11%) và số lần nhận sai vân tay là 1 (chiếm 1.39%).</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349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42000"/>
            <a:ext cx="9905998" cy="1478570"/>
          </a:xfrm>
        </p:spPr>
        <p:txBody>
          <a:bodyPr>
            <a:normAutofit/>
          </a:bodyPr>
          <a:lstStyle/>
          <a:p>
            <a:pPr algn="ctr"/>
            <a:r>
              <a:rPr lang="en-US" sz="4000" smtClean="0">
                <a:latin typeface="Times New Roman" panose="02020603050405020304" pitchFamily="18" charset="0"/>
                <a:cs typeface="Times New Roman" panose="02020603050405020304" pitchFamily="18" charset="0"/>
              </a:rPr>
              <a:t>Kết luận</a:t>
            </a:r>
            <a:endParaRPr lang="en-US" sz="40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41413" y="1720569"/>
            <a:ext cx="9905999" cy="4465077"/>
          </a:xfrm>
        </p:spPr>
        <p:txBody>
          <a:bodyPr>
            <a:normAutofit fontScale="92500"/>
          </a:bodyPr>
          <a:lstStyle/>
          <a:p>
            <a:pPr algn="just"/>
            <a:r>
              <a:rPr lang="en-US" smtClean="0">
                <a:latin typeface="Calibri" panose="020F0502020204030204" pitchFamily="34" charset="0"/>
                <a:cs typeface="Calibri" panose="020F0502020204030204" pitchFamily="34" charset="0"/>
              </a:rPr>
              <a:t>“Chìa khóa thông minh” là một giải pháp mang tính tương lai, có tính ứng dụng thực tiễn rất cao.</a:t>
            </a:r>
          </a:p>
          <a:p>
            <a:pPr algn="just"/>
            <a:r>
              <a:rPr lang="en-US">
                <a:latin typeface="Calibri" panose="020F0502020204030204" pitchFamily="34" charset="0"/>
                <a:cs typeface="Calibri" panose="020F0502020204030204" pitchFamily="34" charset="0"/>
              </a:rPr>
              <a:t>Hệ thống đáp ứng và giải quyết được các yêu cầu và giải pháp mà nhóm đã xây dựng, thu được các kết quả như mong muốn. Kết quả mang lại khá chính xác và ổn định, tuy nhiên nếu muốn phát triển hơn nữa thì hệ thống này cần cải tiến nhiều hơn như </a:t>
            </a:r>
            <a:r>
              <a:rPr lang="en-US" smtClean="0">
                <a:latin typeface="Calibri" panose="020F0502020204030204" pitchFamily="34" charset="0"/>
                <a:cs typeface="Calibri" panose="020F0502020204030204" pitchFamily="34" charset="0"/>
              </a:rPr>
              <a:t>cải thiện hơn </a:t>
            </a:r>
            <a:r>
              <a:rPr lang="en-US">
                <a:latin typeface="Calibri" panose="020F0502020204030204" pitchFamily="34" charset="0"/>
                <a:cs typeface="Calibri" panose="020F0502020204030204" pitchFamily="34" charset="0"/>
              </a:rPr>
              <a:t>thời gian xử lý, tăng tính chính xác hơn nữa trong </a:t>
            </a:r>
            <a:r>
              <a:rPr lang="en-US" smtClean="0">
                <a:latin typeface="Calibri" panose="020F0502020204030204" pitchFamily="34" charset="0"/>
                <a:cs typeface="Calibri" panose="020F0502020204030204" pitchFamily="34" charset="0"/>
              </a:rPr>
              <a:t>việc nhận </a:t>
            </a:r>
            <a:r>
              <a:rPr lang="en-US">
                <a:latin typeface="Calibri" panose="020F0502020204030204" pitchFamily="34" charset="0"/>
                <a:cs typeface="Calibri" panose="020F0502020204030204" pitchFamily="34" charset="0"/>
              </a:rPr>
              <a:t>và so sánh các mẫu vân tay, </a:t>
            </a:r>
            <a:r>
              <a:rPr lang="en-US" smtClean="0">
                <a:latin typeface="Calibri" panose="020F0502020204030204" pitchFamily="34" charset="0"/>
                <a:cs typeface="Calibri" panose="020F0502020204030204" pitchFamily="34" charset="0"/>
              </a:rPr>
              <a:t>…</a:t>
            </a:r>
          </a:p>
          <a:p>
            <a:pPr algn="just"/>
            <a:r>
              <a:rPr lang="en-US">
                <a:latin typeface="Calibri" panose="020F0502020204030204" pitchFamily="34" charset="0"/>
                <a:cs typeface="Calibri" panose="020F0502020204030204" pitchFamily="34" charset="0"/>
              </a:rPr>
              <a:t>Nếu có thêm nhiều thời gian và kinh phí xây dựng chúng em sẽ có thể hoàn thiện hơn những hạn chế mà hệ thống này đang mắc phải, tạo ra một hệ thống hoàn thiện nhất, góp một phần nhỏ cho đời sống xã hội ổn định và phát triển hơn.</a:t>
            </a:r>
          </a:p>
        </p:txBody>
      </p:sp>
    </p:spTree>
    <p:extLst>
      <p:ext uri="{BB962C8B-B14F-4D97-AF65-F5344CB8AC3E}">
        <p14:creationId xmlns:p14="http://schemas.microsoft.com/office/powerpoint/2010/main" val="3904959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9467-D86A-4D44-9E01-5796E5BDA396}"/>
              </a:ext>
            </a:extLst>
          </p:cNvPr>
          <p:cNvSpPr>
            <a:spLocks noGrp="1"/>
          </p:cNvSpPr>
          <p:nvPr>
            <p:ph type="title"/>
          </p:nvPr>
        </p:nvSpPr>
        <p:spPr>
          <a:xfrm>
            <a:off x="1139867" y="4301877"/>
            <a:ext cx="9912355" cy="819355"/>
          </a:xfrm>
        </p:spPr>
        <p:txBody>
          <a:bodyPr anchor="ctr"/>
          <a:lstStyle/>
          <a:p>
            <a:pPr algn="ctr"/>
            <a:r>
              <a:rPr lang="en-US" smtClean="0"/>
              <a:t>  </a:t>
            </a:r>
            <a:r>
              <a:rPr lang="en-US" smtClean="0">
                <a:latin typeface="Calibri" panose="020F0502020204030204" pitchFamily="34" charset="0"/>
                <a:cs typeface="Calibri" panose="020F0502020204030204" pitchFamily="34" charset="0"/>
              </a:rPr>
              <a:t>Cảm ơn đã lắng nghe	</a:t>
            </a:r>
            <a:endParaRPr lang="en-US">
              <a:latin typeface="Calibri" panose="020F0502020204030204" pitchFamily="34" charset="0"/>
              <a:cs typeface="Calibri" panose="020F0502020204030204" pitchFamily="34" charset="0"/>
            </a:endParaRPr>
          </a:p>
        </p:txBody>
      </p:sp>
      <p:pic>
        <p:nvPicPr>
          <p:cNvPr id="6" name="Picture Placeholder 5" descr="Circuit">
            <a:extLst>
              <a:ext uri="{FF2B5EF4-FFF2-40B4-BE49-F238E27FC236}">
                <a16:creationId xmlns:a16="http://schemas.microsoft.com/office/drawing/2014/main" id="{103D88BF-51AE-46F2-8081-A3C506432709}"/>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1141364" y="783406"/>
            <a:ext cx="9912354" cy="3299778"/>
          </a:xfrm>
        </p:spPr>
      </p:pic>
      <p:sp>
        <p:nvSpPr>
          <p:cNvPr id="4" name="Text Placeholder 3">
            <a:extLst>
              <a:ext uri="{FF2B5EF4-FFF2-40B4-BE49-F238E27FC236}">
                <a16:creationId xmlns:a16="http://schemas.microsoft.com/office/drawing/2014/main" id="{41A79215-653F-4996-95E5-0FD4B247B21F}"/>
              </a:ext>
            </a:extLst>
          </p:cNvPr>
          <p:cNvSpPr>
            <a:spLocks noGrp="1"/>
          </p:cNvSpPr>
          <p:nvPr>
            <p:ph type="body" sz="half" idx="2"/>
          </p:nvPr>
        </p:nvSpPr>
        <p:spPr>
          <a:xfrm>
            <a:off x="8232866" y="5852354"/>
            <a:ext cx="2819356" cy="496099"/>
          </a:xfrm>
        </p:spPr>
        <p:txBody>
          <a:bodyPr>
            <a:normAutofit/>
          </a:bodyPr>
          <a:lstStyle/>
          <a:p>
            <a:pPr algn="ctr"/>
            <a:r>
              <a:rPr lang="en-US" sz="1800" smtClean="0">
                <a:hlinkClick r:id="rId4"/>
              </a:rPr>
              <a:t>sitranhue@gmail.com</a:t>
            </a:r>
            <a:endParaRPr lang="en-US" sz="1800"/>
          </a:p>
        </p:txBody>
      </p:sp>
      <p:sp>
        <p:nvSpPr>
          <p:cNvPr id="3" name="Rounded Rectangle 2"/>
          <p:cNvSpPr/>
          <p:nvPr/>
        </p:nvSpPr>
        <p:spPr>
          <a:xfrm>
            <a:off x="4052091" y="1821454"/>
            <a:ext cx="4087906" cy="122368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smtClean="0">
                <a:solidFill>
                  <a:schemeClr val="bg1"/>
                </a:solidFill>
                <a:latin typeface="Calibri" panose="020F0502020204030204" pitchFamily="34" charset="0"/>
                <a:cs typeface="Calibri" panose="020F0502020204030204" pitchFamily="34" charset="0"/>
              </a:rPr>
              <a:t>HẾT</a:t>
            </a:r>
            <a:endParaRPr lang="en-US" sz="4600">
              <a:solidFill>
                <a:schemeClr val="bg1"/>
              </a:solidFill>
              <a:latin typeface="Calibri" panose="020F0502020204030204" pitchFamily="34" charset="0"/>
              <a:cs typeface="Calibri" panose="020F0502020204030204" pitchFamily="34" charset="0"/>
            </a:endParaRPr>
          </a:p>
        </p:txBody>
      </p:sp>
      <p:sp>
        <p:nvSpPr>
          <p:cNvPr id="7" name="TextBox 6"/>
          <p:cNvSpPr txBox="1"/>
          <p:nvPr/>
        </p:nvSpPr>
        <p:spPr>
          <a:xfrm>
            <a:off x="5938102" y="5915738"/>
            <a:ext cx="2877670" cy="369332"/>
          </a:xfrm>
          <a:prstGeom prst="rect">
            <a:avLst/>
          </a:prstGeom>
          <a:noFill/>
        </p:spPr>
        <p:txBody>
          <a:bodyPr wrap="square" rtlCol="0">
            <a:spAutoFit/>
          </a:bodyPr>
          <a:lstStyle/>
          <a:p>
            <a:r>
              <a:rPr lang="en-US" smtClean="0">
                <a:latin typeface="Calibri" panose="020F0502020204030204" pitchFamily="34" charset="0"/>
                <a:cs typeface="Calibri" panose="020F0502020204030204" pitchFamily="34" charset="0"/>
              </a:rPr>
              <a:t>Mọi thông tin xin liên hệ:</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6540354"/>
      </p:ext>
    </p:extLst>
  </p:cSld>
  <p:clrMapOvr>
    <a:masterClrMapping/>
  </p:clrMapOvr>
  <p:transition spd="med">
    <p:split orient="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err="1" smtClean="0">
                <a:latin typeface="Times New Roman" panose="02020603050405020304" pitchFamily="18" charset="0"/>
                <a:cs typeface="Times New Roman" panose="02020603050405020304" pitchFamily="18" charset="0"/>
              </a:rPr>
              <a:t>Giới</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thiệu</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Đề</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tài</a:t>
            </a:r>
            <a:endParaRPr lang="en-US" sz="40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US" sz="2600" smtClean="0">
                <a:latin typeface="Calibri" panose="020F0502020204030204" pitchFamily="34" charset="0"/>
                <a:cs typeface="Calibri" panose="020F0502020204030204" pitchFamily="34" charset="0"/>
              </a:rPr>
              <a:t>“</a:t>
            </a:r>
            <a:r>
              <a:rPr lang="en-US" sz="2600" err="1" smtClean="0">
                <a:latin typeface="Calibri" panose="020F0502020204030204" pitchFamily="34" charset="0"/>
                <a:cs typeface="Calibri" panose="020F0502020204030204" pitchFamily="34" charset="0"/>
              </a:rPr>
              <a:t>Chìa</a:t>
            </a:r>
            <a:r>
              <a:rPr lang="en-US" sz="2600" smtClean="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khóa</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thông</a:t>
            </a:r>
            <a:r>
              <a:rPr lang="en-US" sz="2600">
                <a:latin typeface="Calibri" panose="020F0502020204030204" pitchFamily="34" charset="0"/>
                <a:cs typeface="Calibri" panose="020F0502020204030204" pitchFamily="34" charset="0"/>
              </a:rPr>
              <a:t> </a:t>
            </a:r>
            <a:r>
              <a:rPr lang="en-US" sz="2600" smtClean="0">
                <a:latin typeface="Calibri" panose="020F0502020204030204" pitchFamily="34" charset="0"/>
                <a:cs typeface="Calibri" panose="020F0502020204030204" pitchFamily="34" charset="0"/>
              </a:rPr>
              <a:t>minh” </a:t>
            </a:r>
            <a:r>
              <a:rPr lang="en-US" sz="2600" err="1">
                <a:latin typeface="Calibri" panose="020F0502020204030204" pitchFamily="34" charset="0"/>
                <a:cs typeface="Calibri" panose="020F0502020204030204" pitchFamily="34" charset="0"/>
              </a:rPr>
              <a:t>là</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sản</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phẩm</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sử</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dụng</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kết</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hợp</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cảm</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biến</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vân</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tay</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và</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mật</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khẩu</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được</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nhập</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từ</a:t>
            </a:r>
            <a:r>
              <a:rPr lang="en-US" sz="2600">
                <a:latin typeface="Calibri" panose="020F0502020204030204" pitchFamily="34" charset="0"/>
                <a:cs typeface="Calibri" panose="020F0502020204030204" pitchFamily="34" charset="0"/>
              </a:rPr>
              <a:t> keypad, </a:t>
            </a:r>
            <a:r>
              <a:rPr lang="en-US" sz="2600" err="1">
                <a:latin typeface="Calibri" panose="020F0502020204030204" pitchFamily="34" charset="0"/>
                <a:cs typeface="Calibri" panose="020F0502020204030204" pitchFamily="34" charset="0"/>
              </a:rPr>
              <a:t>thông</a:t>
            </a:r>
            <a:r>
              <a:rPr lang="en-US" sz="2600">
                <a:latin typeface="Calibri" panose="020F0502020204030204" pitchFamily="34" charset="0"/>
                <a:cs typeface="Calibri" panose="020F0502020204030204" pitchFamily="34" charset="0"/>
              </a:rPr>
              <a:t> qua </a:t>
            </a:r>
            <a:r>
              <a:rPr lang="en-US" sz="2600" err="1">
                <a:latin typeface="Calibri" panose="020F0502020204030204" pitchFamily="34" charset="0"/>
                <a:cs typeface="Calibri" panose="020F0502020204030204" pitchFamily="34" charset="0"/>
              </a:rPr>
              <a:t>thuật</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toán</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xử</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lý</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dữ</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liệu</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người</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dùng</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được</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lưu</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trữ</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trên</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hệ</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thống</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và</a:t>
            </a:r>
            <a:r>
              <a:rPr lang="en-US" sz="2600">
                <a:latin typeface="Calibri" panose="020F0502020204030204" pitchFamily="34" charset="0"/>
                <a:cs typeface="Calibri" panose="020F0502020204030204" pitchFamily="34" charset="0"/>
              </a:rPr>
              <a:t> webserver </a:t>
            </a:r>
            <a:r>
              <a:rPr lang="en-US" sz="2600" err="1">
                <a:latin typeface="Calibri" panose="020F0502020204030204" pitchFamily="34" charset="0"/>
                <a:cs typeface="Calibri" panose="020F0502020204030204" pitchFamily="34" charset="0"/>
              </a:rPr>
              <a:t>từ</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đó</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cho</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phép</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người</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dùng</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mở</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cánh</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cửa</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của</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nhà</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mình</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công</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sở</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văn</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phòng</a:t>
            </a:r>
            <a:r>
              <a:rPr lang="en-US" sz="2600">
                <a:latin typeface="Calibri" panose="020F0502020204030204" pitchFamily="34" charset="0"/>
                <a:cs typeface="Calibri" panose="020F0502020204030204" pitchFamily="34" charset="0"/>
              </a:rPr>
              <a:t> hay </a:t>
            </a:r>
            <a:r>
              <a:rPr lang="en-US" sz="2600" err="1">
                <a:latin typeface="Calibri" panose="020F0502020204030204" pitchFamily="34" charset="0"/>
                <a:cs typeface="Calibri" panose="020F0502020204030204" pitchFamily="34" charset="0"/>
              </a:rPr>
              <a:t>những</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nơi</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cần</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bảo</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mật</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cao</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khác</a:t>
            </a:r>
            <a:r>
              <a:rPr lang="en-US" sz="2600">
                <a:latin typeface="Calibri" panose="020F0502020204030204" pitchFamily="34" charset="0"/>
                <a:cs typeface="Calibri" panose="020F0502020204030204" pitchFamily="34" charset="0"/>
              </a:rPr>
              <a:t>. </a:t>
            </a:r>
            <a:r>
              <a:rPr lang="en-US" sz="2600" err="1" smtClean="0">
                <a:latin typeface="Calibri" panose="020F0502020204030204" pitchFamily="34" charset="0"/>
                <a:cs typeface="Calibri" panose="020F0502020204030204" pitchFamily="34" charset="0"/>
              </a:rPr>
              <a:t>Dữ</a:t>
            </a:r>
            <a:r>
              <a:rPr lang="en-US" sz="2600" smtClean="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liệu</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sau</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đó</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cũng</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được</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lưu</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trữ</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và</a:t>
            </a:r>
            <a:r>
              <a:rPr lang="en-US" sz="2600">
                <a:latin typeface="Calibri" panose="020F0502020204030204" pitchFamily="34" charset="0"/>
                <a:cs typeface="Calibri" panose="020F0502020204030204" pitchFamily="34" charset="0"/>
              </a:rPr>
              <a:t> </a:t>
            </a:r>
            <a:r>
              <a:rPr lang="en-US" sz="2600" err="1" smtClean="0">
                <a:latin typeface="Calibri" panose="020F0502020204030204" pitchFamily="34" charset="0"/>
                <a:cs typeface="Calibri" panose="020F0502020204030204" pitchFamily="34" charset="0"/>
              </a:rPr>
              <a:t>dễ</a:t>
            </a:r>
            <a:r>
              <a:rPr lang="en-US" sz="2600" smtClean="0">
                <a:latin typeface="Calibri" panose="020F0502020204030204" pitchFamily="34" charset="0"/>
                <a:cs typeface="Calibri" panose="020F0502020204030204" pitchFamily="34" charset="0"/>
              </a:rPr>
              <a:t> </a:t>
            </a:r>
            <a:r>
              <a:rPr lang="en-US" sz="2600" err="1" smtClean="0">
                <a:latin typeface="Calibri" panose="020F0502020204030204" pitchFamily="34" charset="0"/>
                <a:cs typeface="Calibri" panose="020F0502020204030204" pitchFamily="34" charset="0"/>
              </a:rPr>
              <a:t>dàng</a:t>
            </a:r>
            <a:r>
              <a:rPr lang="en-US" sz="2600" smtClean="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trích</a:t>
            </a:r>
            <a:r>
              <a:rPr lang="en-US" sz="260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xuất</a:t>
            </a:r>
            <a:r>
              <a:rPr lang="en-US" sz="260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07191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6129"/>
            <a:ext cx="9905998" cy="1478570"/>
          </a:xfrm>
        </p:spPr>
        <p:txBody>
          <a:bodyPr>
            <a:normAutofit/>
          </a:bodyPr>
          <a:lstStyle/>
          <a:p>
            <a:pPr algn="ctr"/>
            <a:r>
              <a:rPr lang="en-US" sz="4000" err="1" smtClean="0">
                <a:latin typeface="Times New Roman" panose="02020603050405020304" pitchFamily="18" charset="0"/>
                <a:cs typeface="Times New Roman" panose="02020603050405020304" pitchFamily="18" charset="0"/>
              </a:rPr>
              <a:t>Giới</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thiệu</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Đề</a:t>
            </a:r>
            <a:r>
              <a:rPr lang="en-US" sz="4000" smtClean="0">
                <a:latin typeface="Times New Roman" panose="02020603050405020304" pitchFamily="18" charset="0"/>
                <a:cs typeface="Times New Roman" panose="02020603050405020304" pitchFamily="18" charset="0"/>
              </a:rPr>
              <a:t> </a:t>
            </a:r>
            <a:r>
              <a:rPr lang="en-US" sz="4000" err="1" smtClean="0">
                <a:latin typeface="Times New Roman" panose="02020603050405020304" pitchFamily="18" charset="0"/>
                <a:cs typeface="Times New Roman" panose="02020603050405020304" pitchFamily="18" charset="0"/>
              </a:rPr>
              <a:t>tài</a:t>
            </a:r>
            <a:endParaRPr lang="en-US" sz="40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41412" y="1814699"/>
            <a:ext cx="9905999" cy="4397842"/>
          </a:xfrm>
        </p:spPr>
        <p:txBody>
          <a:bodyPr>
            <a:normAutofit lnSpcReduction="10000"/>
          </a:bodyPr>
          <a:lstStyle/>
          <a:p>
            <a:r>
              <a:rPr lang="en-US" err="1" smtClean="0">
                <a:latin typeface="Calibri" panose="020F0502020204030204" pitchFamily="34" charset="0"/>
                <a:cs typeface="Calibri" panose="020F0502020204030204" pitchFamily="34" charset="0"/>
              </a:rPr>
              <a:t>Yêu</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cầu</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đặt</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ra</a:t>
            </a:r>
            <a:r>
              <a:rPr lang="en-US" smtClean="0">
                <a:latin typeface="Calibri" panose="020F0502020204030204" pitchFamily="34" charset="0"/>
                <a:cs typeface="Calibri" panose="020F0502020204030204" pitchFamily="34" charset="0"/>
              </a:rPr>
              <a:t>:</a:t>
            </a:r>
          </a:p>
          <a:p>
            <a:pPr marL="1200150" indent="-285750">
              <a:buFontTx/>
              <a:buChar char="-"/>
            </a:pPr>
            <a:r>
              <a:rPr lang="en-US" sz="1800" err="1">
                <a:latin typeface="Calibri" panose="020F0502020204030204" pitchFamily="34" charset="0"/>
                <a:cs typeface="Calibri" panose="020F0502020204030204" pitchFamily="34" charset="0"/>
              </a:rPr>
              <a:t>Hệ</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thống</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hoạt</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động</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chính</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xác</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ổn</a:t>
            </a:r>
            <a:r>
              <a:rPr lang="en-US" sz="180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định,tính</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bảo</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mật</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cao</a:t>
            </a:r>
            <a:r>
              <a:rPr lang="en-US" sz="1800" smtClean="0">
                <a:latin typeface="Calibri" panose="020F0502020204030204" pitchFamily="34" charset="0"/>
                <a:cs typeface="Calibri" panose="020F0502020204030204" pitchFamily="34" charset="0"/>
              </a:rPr>
              <a:t>.</a:t>
            </a:r>
          </a:p>
          <a:p>
            <a:pPr marL="1200150" indent="-285750">
              <a:buFontTx/>
              <a:buChar char="-"/>
            </a:pPr>
            <a:r>
              <a:rPr lang="en-US" sz="1800" err="1">
                <a:latin typeface="Calibri" panose="020F0502020204030204" pitchFamily="34" charset="0"/>
                <a:cs typeface="Calibri" panose="020F0502020204030204" pitchFamily="34" charset="0"/>
              </a:rPr>
              <a:t>Nhiều</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chế</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độ</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làm</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việc</a:t>
            </a:r>
            <a:r>
              <a:rPr lang="en-US" sz="1800">
                <a:latin typeface="Calibri" panose="020F0502020204030204" pitchFamily="34" charset="0"/>
                <a:cs typeface="Calibri" panose="020F0502020204030204" pitchFamily="34" charset="0"/>
              </a:rPr>
              <a:t>, chi </a:t>
            </a:r>
            <a:r>
              <a:rPr lang="en-US" sz="1800" err="1">
                <a:latin typeface="Calibri" panose="020F0502020204030204" pitchFamily="34" charset="0"/>
                <a:cs typeface="Calibri" panose="020F0502020204030204" pitchFamily="34" charset="0"/>
              </a:rPr>
              <a:t>phí</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xây</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dựng</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hệ</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thống</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tiết</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kiệm</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nhưng</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hiệu</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quả</a:t>
            </a:r>
            <a:r>
              <a:rPr lang="en-US" sz="1800">
                <a:latin typeface="Calibri" panose="020F0502020204030204" pitchFamily="34" charset="0"/>
                <a:cs typeface="Calibri" panose="020F0502020204030204" pitchFamily="34" charset="0"/>
              </a:rPr>
              <a:t>.</a:t>
            </a:r>
          </a:p>
          <a:p>
            <a:pPr marL="1200150" indent="-285750">
              <a:buFontTx/>
              <a:buChar char="-"/>
            </a:pPr>
            <a:r>
              <a:rPr lang="en-US" sz="1800" err="1">
                <a:latin typeface="Calibri" panose="020F0502020204030204" pitchFamily="34" charset="0"/>
                <a:cs typeface="Calibri" panose="020F0502020204030204" pitchFamily="34" charset="0"/>
              </a:rPr>
              <a:t>Quản</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lý</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thông</a:t>
            </a:r>
            <a:r>
              <a:rPr lang="en-US" sz="1800">
                <a:latin typeface="Calibri" panose="020F0502020204030204" pitchFamily="34" charset="0"/>
                <a:cs typeface="Calibri" panose="020F0502020204030204" pitchFamily="34" charset="0"/>
              </a:rPr>
              <a:t> tin </a:t>
            </a:r>
            <a:r>
              <a:rPr lang="en-US" sz="1800" err="1">
                <a:latin typeface="Calibri" panose="020F0502020204030204" pitchFamily="34" charset="0"/>
                <a:cs typeface="Calibri" panose="020F0502020204030204" pitchFamily="34" charset="0"/>
              </a:rPr>
              <a:t>người</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ra</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vào</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và</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trích</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xuất</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dữ</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liệu</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khi</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cần</a:t>
            </a:r>
            <a:r>
              <a:rPr lang="en-US" sz="180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thiết</a:t>
            </a:r>
            <a:r>
              <a:rPr lang="en-US" sz="1800" smtClean="0">
                <a:latin typeface="Calibri" panose="020F0502020204030204" pitchFamily="34" charset="0"/>
                <a:cs typeface="Calibri" panose="020F0502020204030204" pitchFamily="34" charset="0"/>
              </a:rPr>
              <a:t>.</a:t>
            </a:r>
          </a:p>
          <a:p>
            <a:r>
              <a:rPr lang="en-US" err="1" smtClean="0">
                <a:latin typeface="Calibri" panose="020F0502020204030204" pitchFamily="34" charset="0"/>
                <a:cs typeface="Calibri" panose="020F0502020204030204" pitchFamily="34" charset="0"/>
              </a:rPr>
              <a:t>Giải</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pháp</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đề</a:t>
            </a:r>
            <a:r>
              <a:rPr lang="en-US" smtClean="0">
                <a:latin typeface="Calibri" panose="020F0502020204030204" pitchFamily="34" charset="0"/>
                <a:cs typeface="Calibri" panose="020F0502020204030204" pitchFamily="34" charset="0"/>
              </a:rPr>
              <a:t> </a:t>
            </a:r>
            <a:r>
              <a:rPr lang="en-US" err="1" smtClean="0">
                <a:latin typeface="Calibri" panose="020F0502020204030204" pitchFamily="34" charset="0"/>
                <a:cs typeface="Calibri" panose="020F0502020204030204" pitchFamily="34" charset="0"/>
              </a:rPr>
              <a:t>xuất</a:t>
            </a:r>
            <a:r>
              <a:rPr lang="en-US" smtClean="0">
                <a:latin typeface="Calibri" panose="020F0502020204030204" pitchFamily="34" charset="0"/>
                <a:cs typeface="Calibri" panose="020F0502020204030204" pitchFamily="34" charset="0"/>
              </a:rPr>
              <a:t>:</a:t>
            </a:r>
          </a:p>
          <a:p>
            <a:pPr marL="1143000">
              <a:buFontTx/>
              <a:buChar char="-"/>
            </a:pPr>
            <a:r>
              <a:rPr lang="en-US" sz="1800" err="1" smtClean="0">
                <a:latin typeface="Calibri" panose="020F0502020204030204" pitchFamily="34" charset="0"/>
                <a:cs typeface="Calibri" panose="020F0502020204030204" pitchFamily="34" charset="0"/>
              </a:rPr>
              <a:t>Sản</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phẩm</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có</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hai</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chế</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độ</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Dùng</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mật</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khẩu</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hoặc</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dùng</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dấu</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vân</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tay</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để</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mở</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cửa</a:t>
            </a:r>
            <a:r>
              <a:rPr lang="en-US" sz="180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đi</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vào</a:t>
            </a:r>
            <a:r>
              <a:rPr lang="en-US" sz="1800" smtClean="0">
                <a:latin typeface="Calibri" panose="020F0502020204030204" pitchFamily="34" charset="0"/>
                <a:cs typeface="Calibri" panose="020F0502020204030204" pitchFamily="34" charset="0"/>
              </a:rPr>
              <a:t>.</a:t>
            </a:r>
          </a:p>
          <a:p>
            <a:pPr marL="1143000">
              <a:buFontTx/>
              <a:buChar char="-"/>
            </a:pPr>
            <a:r>
              <a:rPr lang="en-US" sz="1800" err="1" smtClean="0">
                <a:latin typeface="Calibri" panose="020F0502020204030204" pitchFamily="34" charset="0"/>
                <a:cs typeface="Calibri" panose="020F0502020204030204" pitchFamily="34" charset="0"/>
              </a:rPr>
              <a:t>Người</a:t>
            </a:r>
            <a:r>
              <a:rPr lang="en-US" sz="1800" smtClean="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quản</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trị</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hệ</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thống</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có</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thể</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khởi</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tạo</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vân</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tay</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để</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cấp</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quyền</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ra</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vào</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cửa</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hoặc</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xóa</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vân</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tay</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để</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bãi</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bỏ</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quyền</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ra</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vào</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cửa</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của</a:t>
            </a:r>
            <a:r>
              <a:rPr lang="en-US" sz="1800">
                <a:latin typeface="Calibri" panose="020F0502020204030204" pitchFamily="34" charset="0"/>
                <a:cs typeface="Calibri" panose="020F0502020204030204" pitchFamily="34" charset="0"/>
              </a:rPr>
              <a:t> </a:t>
            </a:r>
            <a:r>
              <a:rPr lang="en-US" sz="1800" err="1">
                <a:latin typeface="Calibri" panose="020F0502020204030204" pitchFamily="34" charset="0"/>
                <a:cs typeface="Calibri" panose="020F0502020204030204" pitchFamily="34" charset="0"/>
              </a:rPr>
              <a:t>một</a:t>
            </a:r>
            <a:r>
              <a:rPr lang="en-US" sz="180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người</a:t>
            </a:r>
            <a:r>
              <a:rPr lang="en-US" sz="1800" smtClean="0">
                <a:latin typeface="Calibri" panose="020F0502020204030204" pitchFamily="34" charset="0"/>
                <a:cs typeface="Calibri" panose="020F0502020204030204" pitchFamily="34" charset="0"/>
              </a:rPr>
              <a:t>.</a:t>
            </a:r>
          </a:p>
          <a:p>
            <a:pPr marL="1143000">
              <a:buFontTx/>
              <a:buChar char="-"/>
            </a:pPr>
            <a:r>
              <a:rPr lang="en-US" sz="1800" err="1" smtClean="0">
                <a:latin typeface="Calibri" panose="020F0502020204030204" pitchFamily="34" charset="0"/>
                <a:cs typeface="Calibri" panose="020F0502020204030204" pitchFamily="34" charset="0"/>
              </a:rPr>
              <a:t>Ghi</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lại</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lịch</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sử</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người</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dùng</a:t>
            </a:r>
            <a:r>
              <a:rPr lang="en-US" sz="1800">
                <a:latin typeface="Calibri" panose="020F0502020204030204" pitchFamily="34" charset="0"/>
                <a:cs typeface="Calibri" panose="020F0502020204030204" pitchFamily="34" charset="0"/>
              </a:rPr>
              <a:t>,</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trích</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xuất</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ra</a:t>
            </a:r>
            <a:r>
              <a:rPr lang="en-US" sz="1800" smtClean="0">
                <a:latin typeface="Calibri" panose="020F0502020204030204" pitchFamily="34" charset="0"/>
                <a:cs typeface="Calibri" panose="020F0502020204030204" pitchFamily="34" charset="0"/>
              </a:rPr>
              <a:t> file Excel </a:t>
            </a:r>
            <a:r>
              <a:rPr lang="en-US" sz="1800" err="1" smtClean="0">
                <a:latin typeface="Calibri" panose="020F0502020204030204" pitchFamily="34" charset="0"/>
                <a:cs typeface="Calibri" panose="020F0502020204030204" pitchFamily="34" charset="0"/>
              </a:rPr>
              <a:t>khi</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cần</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thiết</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cho</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phép</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tìm</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kiếm</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thông</a:t>
            </a:r>
            <a:r>
              <a:rPr lang="en-US" sz="1800" smtClean="0">
                <a:latin typeface="Calibri" panose="020F0502020204030204" pitchFamily="34" charset="0"/>
                <a:cs typeface="Calibri" panose="020F0502020204030204" pitchFamily="34" charset="0"/>
              </a:rPr>
              <a:t> tin </a:t>
            </a:r>
            <a:r>
              <a:rPr lang="en-US" sz="1800" err="1" smtClean="0">
                <a:latin typeface="Calibri" panose="020F0502020204030204" pitchFamily="34" charset="0"/>
                <a:cs typeface="Calibri" panose="020F0502020204030204" pitchFamily="34" charset="0"/>
              </a:rPr>
              <a:t>mỗi</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người</a:t>
            </a:r>
            <a:r>
              <a:rPr lang="en-US" sz="1800" smtClean="0">
                <a:latin typeface="Calibri" panose="020F0502020204030204" pitchFamily="34" charset="0"/>
                <a:cs typeface="Calibri" panose="020F0502020204030204" pitchFamily="34" charset="0"/>
              </a:rPr>
              <a:t> </a:t>
            </a:r>
            <a:r>
              <a:rPr lang="en-US" sz="1800" err="1" smtClean="0">
                <a:latin typeface="Calibri" panose="020F0502020204030204" pitchFamily="34" charset="0"/>
                <a:cs typeface="Calibri" panose="020F0502020204030204" pitchFamily="34" charset="0"/>
              </a:rPr>
              <a:t>dùng</a:t>
            </a:r>
            <a:r>
              <a:rPr lang="en-US" sz="1800" smtClean="0">
                <a:latin typeface="Calibri" panose="020F0502020204030204" pitchFamily="34" charset="0"/>
                <a:cs typeface="Calibri" panose="020F0502020204030204" pitchFamily="34" charset="0"/>
              </a:rPr>
              <a:t>.</a:t>
            </a:r>
          </a:p>
          <a:p>
            <a:pPr marL="1200150" indent="-285750">
              <a:buFontTx/>
              <a:buChar char="-"/>
            </a:pPr>
            <a:endParaRPr lang="en-US" sz="1800" smtClean="0">
              <a:latin typeface="Calibri" panose="020F0502020204030204" pitchFamily="34" charset="0"/>
              <a:cs typeface="Calibri" panose="020F0502020204030204" pitchFamily="34" charset="0"/>
            </a:endParaRPr>
          </a:p>
          <a:p>
            <a:pPr marL="1200150" indent="-285750">
              <a:buFontTx/>
              <a:buChar char="-"/>
            </a:pPr>
            <a:endParaRPr lang="en-US" sz="1800" smtClean="0">
              <a:latin typeface="Calibri" panose="020F0502020204030204" pitchFamily="34" charset="0"/>
              <a:cs typeface="Calibri" panose="020F0502020204030204" pitchFamily="34" charset="0"/>
            </a:endParaRPr>
          </a:p>
          <a:p>
            <a:pPr marL="0" indent="914400">
              <a:buNone/>
            </a:pPr>
            <a:endParaRPr lang="en-US" sz="1800" smtClean="0">
              <a:latin typeface="Calibri" panose="020F0502020204030204" pitchFamily="34" charset="0"/>
              <a:cs typeface="Calibri" panose="020F0502020204030204" pitchFamily="34" charset="0"/>
            </a:endParaRPr>
          </a:p>
          <a:p>
            <a:pPr marL="914400" indent="0">
              <a:buNone/>
            </a:pPr>
            <a:endParaRPr lang="en-US" sz="18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0214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pPr algn="ctr"/>
            <a:r>
              <a:rPr lang="en-US" sz="4000" smtClean="0">
                <a:latin typeface="Times New Roman" panose="02020603050405020304" pitchFamily="18" charset="0"/>
                <a:cs typeface="Times New Roman" panose="02020603050405020304" pitchFamily="18" charset="0"/>
              </a:rPr>
              <a:t>Giải pháp</a:t>
            </a:r>
            <a:endParaRPr lang="en-US" sz="40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41412" y="1478570"/>
            <a:ext cx="9905999" cy="4733971"/>
          </a:xfrm>
        </p:spPr>
        <p:txBody>
          <a:bodyPr>
            <a:normAutofit/>
          </a:bodyPr>
          <a:lstStyle/>
          <a:p>
            <a:endParaRPr lang="en-US" sz="1800" smtClean="0">
              <a:latin typeface="Calibri" panose="020F0502020204030204" pitchFamily="34" charset="0"/>
              <a:cs typeface="Calibri" panose="020F0502020204030204" pitchFamily="34" charset="0"/>
            </a:endParaRPr>
          </a:p>
          <a:p>
            <a:pPr marL="1200150" indent="-285750">
              <a:buFontTx/>
              <a:buChar char="-"/>
            </a:pPr>
            <a:endParaRPr lang="en-US" sz="1800" smtClean="0">
              <a:latin typeface="Calibri" panose="020F0502020204030204" pitchFamily="34" charset="0"/>
              <a:cs typeface="Calibri" panose="020F0502020204030204" pitchFamily="34" charset="0"/>
            </a:endParaRPr>
          </a:p>
          <a:p>
            <a:pPr marL="0" indent="914400">
              <a:buNone/>
            </a:pPr>
            <a:endParaRPr lang="en-US" sz="1800" smtClean="0">
              <a:latin typeface="Calibri" panose="020F0502020204030204" pitchFamily="34" charset="0"/>
              <a:cs typeface="Calibri" panose="020F0502020204030204" pitchFamily="34" charset="0"/>
            </a:endParaRPr>
          </a:p>
          <a:p>
            <a:pPr marL="914400" indent="0">
              <a:buNone/>
            </a:pPr>
            <a:endParaRPr lang="en-US" sz="1800">
              <a:latin typeface="Calibri" panose="020F0502020204030204" pitchFamily="34" charset="0"/>
              <a:cs typeface="Calibri" panose="020F0502020204030204" pitchFamily="34" charset="0"/>
            </a:endParaRPr>
          </a:p>
        </p:txBody>
      </p:sp>
      <p:pic>
        <p:nvPicPr>
          <p:cNvPr id="4" name="Picture 3" descr="do_an.png"/>
          <p:cNvPicPr/>
          <p:nvPr/>
        </p:nvPicPr>
        <p:blipFill>
          <a:blip r:embed="rId2" cstate="print"/>
          <a:stretch>
            <a:fillRect/>
          </a:stretch>
        </p:blipFill>
        <p:spPr>
          <a:xfrm>
            <a:off x="4394051" y="1613041"/>
            <a:ext cx="7291444" cy="4115406"/>
          </a:xfrm>
          <a:prstGeom prst="rect">
            <a:avLst/>
          </a:prstGeom>
        </p:spPr>
      </p:pic>
      <p:sp>
        <p:nvSpPr>
          <p:cNvPr id="5" name="TextBox 4"/>
          <p:cNvSpPr txBox="1"/>
          <p:nvPr/>
        </p:nvSpPr>
        <p:spPr>
          <a:xfrm>
            <a:off x="995082" y="1598786"/>
            <a:ext cx="3294530" cy="4493538"/>
          </a:xfrm>
          <a:prstGeom prst="rect">
            <a:avLst/>
          </a:prstGeom>
          <a:noFill/>
        </p:spPr>
        <p:txBody>
          <a:bodyPr wrap="square" rtlCol="0">
            <a:spAutoFit/>
          </a:bodyPr>
          <a:lstStyle/>
          <a:p>
            <a:pPr marL="342900" indent="-342900">
              <a:buFont typeface="Arial" panose="020B0604020202020204" pitchFamily="34" charset="0"/>
              <a:buChar char="•"/>
            </a:pPr>
            <a:r>
              <a:rPr lang="en-US" sz="2200">
                <a:latin typeface="Calibri" panose="020F0502020204030204" pitchFamily="34" charset="0"/>
                <a:cs typeface="Calibri" panose="020F0502020204030204" pitchFamily="34" charset="0"/>
              </a:rPr>
              <a:t>Cơ sở của nhận dạng vân tay là những điểm đặc trưng trong cấu tạo của vân tay và vân tay của mỗi người là duy nhất</a:t>
            </a:r>
            <a:r>
              <a:rPr lang="en-US" sz="2200" smtClean="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endParaRPr lang="en-US" sz="2200" smtClean="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200" smtClean="0">
                <a:latin typeface="Calibri" panose="020F0502020204030204" pitchFamily="34" charset="0"/>
                <a:cs typeface="Calibri" panose="020F0502020204030204" pitchFamily="34" charset="0"/>
              </a:rPr>
              <a:t>Thuật toán được nêu bên đây là thuật toán được sử dụng phổ biến nhất cũng là thuật toán được sử dụng trong đồ án này.</a:t>
            </a:r>
            <a:endParaRPr lang="en-US" sz="2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883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255494"/>
            <a:ext cx="9905998" cy="1478570"/>
          </a:xfrm>
        </p:spPr>
        <p:txBody>
          <a:bodyPr>
            <a:normAutofit/>
          </a:bodyPr>
          <a:lstStyle/>
          <a:p>
            <a:r>
              <a:rPr lang="en-US" sz="3400" smtClean="0">
                <a:latin typeface="Times New Roman" panose="02020603050405020304" pitchFamily="18" charset="0"/>
                <a:cs typeface="Times New Roman" panose="02020603050405020304" pitchFamily="18" charset="0"/>
              </a:rPr>
              <a:t>Giới thiệu:</a:t>
            </a:r>
            <a:endParaRPr lang="en-US" sz="3400">
              <a:latin typeface="Times New Roman" panose="02020603050405020304" pitchFamily="18" charset="0"/>
              <a:cs typeface="Times New Roman" panose="02020603050405020304" pitchFamily="18" charset="0"/>
            </a:endParaRPr>
          </a:p>
        </p:txBody>
      </p:sp>
      <p:pic>
        <p:nvPicPr>
          <p:cNvPr id="4" name="Content Placeholder 3" descr="do_an2.PNG"/>
          <p:cNvPicPr>
            <a:picLocks/>
          </p:cNvPicPr>
          <p:nvPr/>
        </p:nvPicPr>
        <p:blipFill>
          <a:blip r:embed="rId2" cstate="print"/>
          <a:stretch>
            <a:fillRect/>
          </a:stretch>
        </p:blipFill>
        <p:spPr>
          <a:xfrm>
            <a:off x="1141412" y="2004795"/>
            <a:ext cx="5380187" cy="2728197"/>
          </a:xfrm>
          <a:prstGeom prst="rect">
            <a:avLst/>
          </a:prstGeom>
        </p:spPr>
      </p:pic>
      <p:pic>
        <p:nvPicPr>
          <p:cNvPr id="5" name="Picture 4" descr="do_an4.png"/>
          <p:cNvPicPr/>
          <p:nvPr/>
        </p:nvPicPr>
        <p:blipFill>
          <a:blip r:embed="rId3" cstate="print"/>
          <a:stretch>
            <a:fillRect/>
          </a:stretch>
        </p:blipFill>
        <p:spPr>
          <a:xfrm>
            <a:off x="7036599" y="2580223"/>
            <a:ext cx="4373880" cy="1577340"/>
          </a:xfrm>
          <a:prstGeom prst="rect">
            <a:avLst/>
          </a:prstGeom>
        </p:spPr>
      </p:pic>
      <p:sp>
        <p:nvSpPr>
          <p:cNvPr id="7" name="Content Placeholder 5"/>
          <p:cNvSpPr txBox="1">
            <a:spLocks/>
          </p:cNvSpPr>
          <p:nvPr/>
        </p:nvSpPr>
        <p:spPr>
          <a:xfrm>
            <a:off x="7726586" y="5003723"/>
            <a:ext cx="2993907" cy="506507"/>
          </a:xfrm>
          <a:prstGeom prst="rect">
            <a:avLst/>
          </a:prstGeom>
          <a:solidFill>
            <a:schemeClr val="tx2">
              <a:lumMod val="75000"/>
            </a:schemeClr>
          </a:solidFill>
          <a:ln w="15875" cap="flat" cmpd="sng" algn="ctr">
            <a:solidFill>
              <a:schemeClr val="tx2">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None/>
            </a:pPr>
            <a:r>
              <a:rPr lang="en-US" sz="1800" smtClean="0">
                <a:latin typeface="Calibri" panose="020F0502020204030204" pitchFamily="34" charset="0"/>
                <a:cs typeface="Calibri" panose="020F0502020204030204" pitchFamily="34" charset="0"/>
              </a:rPr>
              <a:t>Hai loại điểm Minutiae</a:t>
            </a:r>
            <a:endParaRPr lang="en-US" sz="1800">
              <a:latin typeface="Calibri" panose="020F0502020204030204" pitchFamily="34" charset="0"/>
              <a:cs typeface="Calibri" panose="020F0502020204030204" pitchFamily="34" charset="0"/>
            </a:endParaRPr>
          </a:p>
        </p:txBody>
      </p:sp>
      <p:sp>
        <p:nvSpPr>
          <p:cNvPr id="8" name="Content Placeholder 5"/>
          <p:cNvSpPr txBox="1">
            <a:spLocks/>
          </p:cNvSpPr>
          <p:nvPr/>
        </p:nvSpPr>
        <p:spPr>
          <a:xfrm>
            <a:off x="2213646" y="5003723"/>
            <a:ext cx="3235717" cy="506507"/>
          </a:xfrm>
          <a:prstGeom prst="rect">
            <a:avLst/>
          </a:prstGeom>
          <a:solidFill>
            <a:schemeClr val="tx2">
              <a:lumMod val="75000"/>
            </a:schemeClr>
          </a:solidFill>
          <a:ln w="15875" cap="flat" cmpd="sng" algn="ctr">
            <a:solidFill>
              <a:schemeClr val="tx2">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None/>
            </a:pPr>
            <a:r>
              <a:rPr lang="en-US" sz="1800" smtClean="0">
                <a:latin typeface="Calibri" panose="020F0502020204030204" pitchFamily="34" charset="0"/>
                <a:cs typeface="Calibri" panose="020F0502020204030204" pitchFamily="34" charset="0"/>
              </a:rPr>
              <a:t>Các loại điểm Singularity</a:t>
            </a:r>
            <a:endParaRPr lang="en-US" sz="18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86849753"/>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255494"/>
            <a:ext cx="9905998" cy="1478570"/>
          </a:xfrm>
        </p:spPr>
        <p:txBody>
          <a:bodyPr>
            <a:normAutofit/>
          </a:bodyPr>
          <a:lstStyle/>
          <a:p>
            <a:r>
              <a:rPr lang="en-US" sz="3400" smtClean="0">
                <a:latin typeface="Times New Roman" panose="02020603050405020304" pitchFamily="18" charset="0"/>
                <a:cs typeface="Times New Roman" panose="02020603050405020304" pitchFamily="18" charset="0"/>
              </a:rPr>
              <a:t>Giới thiệu:</a:t>
            </a:r>
            <a:endParaRPr lang="en-US" sz="3400">
              <a:latin typeface="Times New Roman" panose="02020603050405020304" pitchFamily="18" charset="0"/>
              <a:cs typeface="Times New Roman" panose="02020603050405020304" pitchFamily="18" charset="0"/>
            </a:endParaRPr>
          </a:p>
        </p:txBody>
      </p:sp>
      <p:sp>
        <p:nvSpPr>
          <p:cNvPr id="7" name="Content Placeholder 5"/>
          <p:cNvSpPr txBox="1">
            <a:spLocks/>
          </p:cNvSpPr>
          <p:nvPr/>
        </p:nvSpPr>
        <p:spPr>
          <a:xfrm>
            <a:off x="7256139" y="5299558"/>
            <a:ext cx="2993907" cy="506507"/>
          </a:xfrm>
          <a:prstGeom prst="rect">
            <a:avLst/>
          </a:prstGeom>
          <a:solidFill>
            <a:schemeClr val="tx2">
              <a:lumMod val="75000"/>
            </a:schemeClr>
          </a:solidFill>
          <a:ln w="15875" cap="flat" cmpd="sng" algn="ctr">
            <a:solidFill>
              <a:schemeClr val="tx2">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None/>
            </a:pPr>
            <a:r>
              <a:rPr lang="en-US" sz="1800" smtClean="0">
                <a:latin typeface="Calibri" panose="020F0502020204030204" pitchFamily="34" charset="0"/>
                <a:cs typeface="Calibri" panose="020F0502020204030204" pitchFamily="34" charset="0"/>
              </a:rPr>
              <a:t>Tính tần số của ảnh</a:t>
            </a:r>
            <a:endParaRPr lang="en-US" sz="1800">
              <a:latin typeface="Calibri" panose="020F0502020204030204" pitchFamily="34" charset="0"/>
              <a:cs typeface="Calibri" panose="020F0502020204030204" pitchFamily="34" charset="0"/>
            </a:endParaRPr>
          </a:p>
        </p:txBody>
      </p:sp>
      <p:sp>
        <p:nvSpPr>
          <p:cNvPr id="8" name="Content Placeholder 5"/>
          <p:cNvSpPr txBox="1">
            <a:spLocks/>
          </p:cNvSpPr>
          <p:nvPr/>
        </p:nvSpPr>
        <p:spPr>
          <a:xfrm>
            <a:off x="1951542" y="5003723"/>
            <a:ext cx="3235717" cy="506507"/>
          </a:xfrm>
          <a:prstGeom prst="rect">
            <a:avLst/>
          </a:prstGeom>
          <a:solidFill>
            <a:schemeClr val="tx2">
              <a:lumMod val="75000"/>
            </a:schemeClr>
          </a:solidFill>
          <a:ln w="15875" cap="flat" cmpd="sng" algn="ctr">
            <a:solidFill>
              <a:schemeClr val="tx2">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lgn="ctr">
              <a:buNone/>
            </a:pPr>
            <a:r>
              <a:rPr lang="en-US" sz="1800" smtClean="0">
                <a:latin typeface="Calibri" panose="020F0502020204030204" pitchFamily="34" charset="0"/>
                <a:cs typeface="Calibri" panose="020F0502020204030204" pitchFamily="34" charset="0"/>
              </a:rPr>
              <a:t>Trường định hướng</a:t>
            </a:r>
            <a:endParaRPr lang="en-US" sz="1800">
              <a:latin typeface="Calibri" panose="020F0502020204030204" pitchFamily="34" charset="0"/>
              <a:cs typeface="Calibri" panose="020F0502020204030204" pitchFamily="34" charset="0"/>
            </a:endParaRPr>
          </a:p>
        </p:txBody>
      </p:sp>
      <p:pic>
        <p:nvPicPr>
          <p:cNvPr id="9" name="Picture 8" descr="do_an5.PNG"/>
          <p:cNvPicPr/>
          <p:nvPr/>
        </p:nvPicPr>
        <p:blipFill>
          <a:blip r:embed="rId2" cstate="print"/>
          <a:stretch>
            <a:fillRect/>
          </a:stretch>
        </p:blipFill>
        <p:spPr>
          <a:xfrm>
            <a:off x="1141413" y="1734065"/>
            <a:ext cx="4855976" cy="2945512"/>
          </a:xfrm>
          <a:prstGeom prst="rect">
            <a:avLst/>
          </a:prstGeom>
        </p:spPr>
      </p:pic>
      <p:pic>
        <p:nvPicPr>
          <p:cNvPr id="10" name="Picture 2"/>
          <p:cNvPicPr>
            <a:picLocks noChangeAspect="1" noChangeArrowheads="1"/>
          </p:cNvPicPr>
          <p:nvPr/>
        </p:nvPicPr>
        <p:blipFill>
          <a:blip r:embed="rId3"/>
          <a:srcRect/>
          <a:stretch>
            <a:fillRect/>
          </a:stretch>
        </p:blipFill>
        <p:spPr bwMode="auto">
          <a:xfrm>
            <a:off x="6279776" y="551329"/>
            <a:ext cx="4946635" cy="4452394"/>
          </a:xfrm>
          <a:prstGeom prst="rect">
            <a:avLst/>
          </a:prstGeom>
          <a:noFill/>
          <a:ln w="9525">
            <a:noFill/>
            <a:miter lim="800000"/>
            <a:headEnd/>
            <a:tailEnd/>
          </a:ln>
          <a:effectLst/>
        </p:spPr>
      </p:pic>
    </p:spTree>
    <p:extLst>
      <p:ext uri="{BB962C8B-B14F-4D97-AF65-F5344CB8AC3E}">
        <p14:creationId xmlns:p14="http://schemas.microsoft.com/office/powerpoint/2010/main" val="1718391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pPr algn="ctr"/>
            <a:r>
              <a:rPr lang="en-US" sz="4000" smtClean="0">
                <a:latin typeface="Times New Roman" panose="02020603050405020304" pitchFamily="18" charset="0"/>
                <a:cs typeface="Times New Roman" panose="02020603050405020304" pitchFamily="18" charset="0"/>
              </a:rPr>
              <a:t>Giải pháp</a:t>
            </a:r>
            <a:endParaRPr lang="en-US" sz="40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1412" y="1478570"/>
                <a:ext cx="9905999" cy="4733971"/>
              </a:xfrm>
            </p:spPr>
            <p:txBody>
              <a:bodyPr>
                <a:normAutofit/>
              </a:bodyPr>
              <a:lstStyle/>
              <a:p>
                <a:pPr marL="457200" indent="-457200">
                  <a:buAutoNum type="arabicPeriod"/>
                </a:pPr>
                <a:r>
                  <a:rPr lang="en-US" sz="2200" smtClean="0">
                    <a:latin typeface="Calibri" panose="020F0502020204030204" pitchFamily="34" charset="0"/>
                    <a:cs typeface="Calibri" panose="020F0502020204030204" pitchFamily="34" charset="0"/>
                  </a:rPr>
                  <a:t>Nâng cao chất lượng ảnh</a:t>
                </a:r>
              </a:p>
              <a:p>
                <a:pPr>
                  <a:lnSpc>
                    <a:spcPct val="100000"/>
                  </a:lnSpc>
                </a:pPr>
                <a:r>
                  <a:rPr lang="en-US" sz="2000" smtClean="0">
                    <a:latin typeface="Calibri" panose="020F0502020204030204" pitchFamily="34" charset="0"/>
                    <a:cs typeface="Calibri" panose="020F0502020204030204" pitchFamily="34" charset="0"/>
                  </a:rPr>
                  <a:t>Phương pháp </a:t>
                </a:r>
                <a:r>
                  <a:rPr lang="en-US" sz="2000">
                    <a:latin typeface="Calibri" panose="020F0502020204030204" pitchFamily="34" charset="0"/>
                    <a:cs typeface="Calibri" panose="020F0502020204030204" pitchFamily="34" charset="0"/>
                  </a:rPr>
                  <a:t>sử dụng bộ lọc Gabor, được Hong, Wan và Jain (1998) đưa </a:t>
                </a:r>
                <a:r>
                  <a:rPr lang="en-US" sz="2000" smtClean="0">
                    <a:latin typeface="Calibri" panose="020F0502020204030204" pitchFamily="34" charset="0"/>
                    <a:cs typeface="Calibri" panose="020F0502020204030204" pitchFamily="34" charset="0"/>
                  </a:rPr>
                  <a:t>ra.</a:t>
                </a:r>
                <a:endParaRPr lang="en-US" smtClean="0">
                  <a:latin typeface="Calibri" panose="020F0502020204030204" pitchFamily="34" charset="0"/>
                  <a:cs typeface="Calibri" panose="020F0502020204030204" pitchFamily="34" charset="0"/>
                </a:endParaRPr>
              </a:p>
              <a:p>
                <a:pPr>
                  <a:lnSpc>
                    <a:spcPct val="100000"/>
                  </a:lnSpc>
                </a:pPr>
                <a:r>
                  <a:rPr lang="en-US" sz="2000" smtClean="0">
                    <a:latin typeface="Calibri" panose="020F0502020204030204" pitchFamily="34" charset="0"/>
                    <a:cs typeface="Calibri" panose="020F0502020204030204" pitchFamily="34" charset="0"/>
                  </a:rPr>
                  <a:t>Bộ </a:t>
                </a:r>
                <a:r>
                  <a:rPr lang="en-US" sz="2000">
                    <a:latin typeface="Calibri" panose="020F0502020204030204" pitchFamily="34" charset="0"/>
                    <a:cs typeface="Calibri" panose="020F0502020204030204" pitchFamily="34" charset="0"/>
                  </a:rPr>
                  <a:t>lọc Gabor có dạng:</a:t>
                </a:r>
              </a:p>
              <a:p>
                <a:pPr marL="0" indent="0">
                  <a:lnSpc>
                    <a:spcPct val="100000"/>
                  </a:lnSpc>
                  <a:buNone/>
                </a:pPr>
                <a:r>
                  <a:rPr lang="en-US" smtClean="0"/>
                  <a:t>		</a:t>
                </a:r>
                <a14:m>
                  <m:oMath xmlns:m="http://schemas.openxmlformats.org/officeDocument/2006/math">
                    <m:r>
                      <a:rPr lang="en-US" sz="2000" i="1">
                        <a:latin typeface="Cambria Math" panose="02040503050406030204" pitchFamily="18" charset="0"/>
                      </a:rPr>
                      <m:t>h</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r>
                          <a:rPr lang="en-US" sz="2000" i="1">
                            <a:latin typeface="Cambria Math" panose="02040503050406030204" pitchFamily="18" charset="0"/>
                          </a:rPr>
                          <m:t>𝑓</m:t>
                        </m:r>
                      </m:e>
                    </m:d>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𝜃</m:t>
                                            </m:r>
                                          </m:sub>
                                        </m:sSub>
                                      </m:e>
                                      <m:sup>
                                        <m:r>
                                          <a:rPr lang="en-US" sz="2000" i="1">
                                            <a:latin typeface="Cambria Math" panose="02040503050406030204" pitchFamily="18" charset="0"/>
                                          </a:rPr>
                                          <m:t>2</m:t>
                                        </m:r>
                                      </m:sup>
                                    </m:sSup>
                                  </m:num>
                                  <m:den>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m:t>
                                            </m:r>
                                          </m:e>
                                          <m:sub>
                                            <m:r>
                                              <a:rPr lang="en-US" sz="2000" i="1">
                                                <a:latin typeface="Cambria Math" panose="02040503050406030204" pitchFamily="18" charset="0"/>
                                              </a:rPr>
                                              <m:t>𝑥</m:t>
                                            </m:r>
                                          </m:sub>
                                        </m:sSub>
                                      </m:e>
                                      <m:sup>
                                        <m:r>
                                          <a:rPr lang="en-US" sz="2000" i="1">
                                            <a:latin typeface="Cambria Math" panose="02040503050406030204" pitchFamily="18" charset="0"/>
                                          </a:rPr>
                                          <m:t>2</m:t>
                                        </m:r>
                                      </m:sup>
                                    </m:sSup>
                                  </m:den>
                                </m:f>
                                <m:r>
                                  <a:rPr lang="en-US" sz="2000" i="1">
                                    <a:latin typeface="Cambria Math" panose="02040503050406030204" pitchFamily="18" charset="0"/>
                                  </a:rPr>
                                  <m:t>+ </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𝜃</m:t>
                                            </m:r>
                                          </m:sub>
                                        </m:sSub>
                                      </m:e>
                                      <m:sup>
                                        <m:r>
                                          <a:rPr lang="en-US" sz="2000" i="1">
                                            <a:latin typeface="Cambria Math" panose="02040503050406030204" pitchFamily="18" charset="0"/>
                                          </a:rPr>
                                          <m:t>2</m:t>
                                        </m:r>
                                      </m:sup>
                                    </m:sSup>
                                  </m:num>
                                  <m:den>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m:t>
                                            </m:r>
                                          </m:e>
                                          <m:sub>
                                            <m:r>
                                              <a:rPr lang="en-US" sz="2000" i="1">
                                                <a:latin typeface="Cambria Math" panose="02040503050406030204" pitchFamily="18" charset="0"/>
                                              </a:rPr>
                                              <m:t>𝑦</m:t>
                                            </m:r>
                                          </m:sub>
                                        </m:sSub>
                                      </m:e>
                                      <m:sup>
                                        <m:r>
                                          <a:rPr lang="en-US" sz="2000" i="1">
                                            <a:latin typeface="Cambria Math" panose="02040503050406030204" pitchFamily="18" charset="0"/>
                                          </a:rPr>
                                          <m:t>2</m:t>
                                        </m:r>
                                      </m:sup>
                                    </m:sSup>
                                  </m:den>
                                </m:f>
                              </m:e>
                            </m:d>
                          </m:e>
                        </m:d>
                      </m:e>
                    </m:func>
                    <m:r>
                      <a:rPr lang="en-US" sz="2000" i="1">
                        <a:latin typeface="Cambria Math" panose="02040503050406030204" pitchFamily="18" charset="0"/>
                      </a:rPr>
                      <m:t>.</m:t>
                    </m:r>
                    <m:r>
                      <m:rPr>
                        <m:sty m:val="p"/>
                      </m:rPr>
                      <a:rPr lang="en-US" sz="2000">
                        <a:latin typeface="Cambria Math" panose="02040503050406030204" pitchFamily="18" charset="0"/>
                      </a:rPr>
                      <m:t>cos</m:t>
                    </m:r>
                    <m:r>
                      <a:rPr lang="en-US" sz="2000">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𝜋</m:t>
                    </m:r>
                    <m:r>
                      <a:rPr lang="en-US" sz="2000" i="1">
                        <a:latin typeface="Cambria Math" panose="02040503050406030204" pitchFamily="18" charset="0"/>
                      </a:rPr>
                      <m:t>𝑓</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𝜃</m:t>
                        </m:r>
                      </m:sub>
                    </m:sSub>
                    <m:r>
                      <a:rPr lang="en-US" sz="2000" i="1">
                        <a:latin typeface="Cambria Math" panose="02040503050406030204" pitchFamily="18" charset="0"/>
                      </a:rPr>
                      <m:t>)</m:t>
                    </m:r>
                  </m:oMath>
                </a14:m>
                <a:r>
                  <a:rPr lang="en-US" sz="2000">
                    <a:latin typeface="Calibri" panose="020F0502020204030204" pitchFamily="34" charset="0"/>
                    <a:cs typeface="Calibri" panose="020F0502020204030204" pitchFamily="34" charset="0"/>
                  </a:rPr>
                  <a:t>,</a:t>
                </a: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 </m:t>
                              </m:r>
                            </m:sub>
                          </m:sSub>
                        </m:e>
                        <m:sub>
                          <m:r>
                            <a:rPr lang="en-US" sz="2000" i="1">
                              <a:latin typeface="Cambria Math" panose="02040503050406030204" pitchFamily="18" charset="0"/>
                            </a:rPr>
                            <m:t>𝜃</m:t>
                          </m:r>
                        </m:sub>
                      </m:sSub>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𝑐𝑜𝑠</m:t>
                      </m:r>
                      <m:r>
                        <a:rPr lang="en-US" sz="2000" i="1">
                          <a:latin typeface="Cambria Math" panose="02040503050406030204" pitchFamily="18" charset="0"/>
                        </a:rPr>
                        <m:t>𝜃</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𝑠𝑖𝑛</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US" sz="2000">
                  <a:latin typeface="Calibri" panose="020F0502020204030204" pitchFamily="34" charset="0"/>
                  <a:cs typeface="Calibri" panose="020F0502020204030204" pitchFamily="34" charset="0"/>
                </a:endParaRP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𝜃</m:t>
                          </m:r>
                        </m:sub>
                      </m:sSub>
                      <m:r>
                        <a:rPr lang="en-US" sz="2000" i="1">
                          <a:latin typeface="Cambria Math" panose="02040503050406030204" pitchFamily="18" charset="0"/>
                        </a:rPr>
                        <m:t>= −</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𝑠𝑖𝑛</m:t>
                      </m:r>
                      <m:r>
                        <a:rPr lang="en-US" sz="2000" i="1">
                          <a:latin typeface="Cambria Math" panose="02040503050406030204" pitchFamily="18" charset="0"/>
                        </a:rPr>
                        <m:t>𝜃</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𝑐𝑜𝑠</m:t>
                      </m:r>
                      <m:r>
                        <a:rPr lang="en-US" sz="2000" i="1">
                          <a:latin typeface="Cambria Math" panose="02040503050406030204" pitchFamily="18" charset="0"/>
                        </a:rPr>
                        <m:t>𝜃</m:t>
                      </m:r>
                    </m:oMath>
                  </m:oMathPara>
                </a14:m>
                <a:endParaRPr lang="en-US">
                  <a:latin typeface="Calibri" panose="020F0502020204030204" pitchFamily="34" charset="0"/>
                  <a:cs typeface="Calibri" panose="020F0502020204030204" pitchFamily="34" charset="0"/>
                </a:endParaRPr>
              </a:p>
              <a:p>
                <a:pPr marL="457200" indent="-457200">
                  <a:buAutoNum type="arabicPeriod" startAt="2"/>
                </a:pPr>
                <a:r>
                  <a:rPr lang="en-US" sz="2200" smtClean="0">
                    <a:latin typeface="Calibri" panose="020F0502020204030204" pitchFamily="34" charset="0"/>
                    <a:cs typeface="Calibri" panose="020F0502020204030204" pitchFamily="34" charset="0"/>
                  </a:rPr>
                  <a:t>Nhị phân hóa ảnh vân tay</a:t>
                </a:r>
                <a:endParaRPr lang="en-US" sz="2200">
                  <a:latin typeface="Calibri" panose="020F0502020204030204" pitchFamily="34" charset="0"/>
                  <a:cs typeface="Calibri" panose="020F0502020204030204" pitchFamily="34" charset="0"/>
                </a:endParaRPr>
              </a:p>
              <a:p>
                <a:r>
                  <a:rPr lang="en-US" sz="2000" smtClean="0">
                    <a:latin typeface="Calibri" panose="020F0502020204030204" pitchFamily="34" charset="0"/>
                    <a:cs typeface="Calibri" panose="020F0502020204030204" pitchFamily="34" charset="0"/>
                  </a:rPr>
                  <a:t>Sử dụng phương pháp ngưỡng toàn cục. Được thực hiện bằng cách chọn một ngưỡng toàn cục t, thiết lập các điểm ảnh có độ xám nhỏ hơn t về 0 và các điểm ảnh còn lại về 1.</a:t>
                </a:r>
                <a:endParaRPr lang="en-US" sz="2000">
                  <a:latin typeface="Calibri" panose="020F0502020204030204" pitchFamily="34" charset="0"/>
                  <a:cs typeface="Calibri" panose="020F0502020204030204" pitchFamily="34" charset="0"/>
                </a:endParaRPr>
              </a:p>
              <a:p>
                <a:pPr marL="0" indent="0">
                  <a:buNone/>
                </a:pPr>
                <a:endParaRPr lang="en-US" sz="2000" smtClean="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1412" y="1478570"/>
                <a:ext cx="9905999" cy="4733971"/>
              </a:xfrm>
              <a:blipFill>
                <a:blip r:embed="rId2"/>
                <a:stretch>
                  <a:fillRect l="-1231" t="-1933"/>
                </a:stretch>
              </a:blipFill>
            </p:spPr>
            <p:txBody>
              <a:bodyPr/>
              <a:lstStyle/>
              <a:p>
                <a:r>
                  <a:rPr lang="en-US">
                    <a:noFill/>
                  </a:rPr>
                  <a:t> </a:t>
                </a:r>
              </a:p>
            </p:txBody>
          </p:sp>
        </mc:Fallback>
      </mc:AlternateContent>
    </p:spTree>
    <p:extLst>
      <p:ext uri="{BB962C8B-B14F-4D97-AF65-F5344CB8AC3E}">
        <p14:creationId xmlns:p14="http://schemas.microsoft.com/office/powerpoint/2010/main" val="2477507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normAutofit/>
          </a:bodyPr>
          <a:lstStyle/>
          <a:p>
            <a:pPr algn="ctr"/>
            <a:r>
              <a:rPr lang="en-US" sz="4000" smtClean="0">
                <a:latin typeface="Times New Roman" panose="02020603050405020304" pitchFamily="18" charset="0"/>
                <a:cs typeface="Times New Roman" panose="02020603050405020304" pitchFamily="18" charset="0"/>
              </a:rPr>
              <a:t>Giải pháp</a:t>
            </a:r>
            <a:endParaRPr lang="en-US" sz="40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41413" y="1478570"/>
            <a:ext cx="4356847" cy="3281689"/>
          </a:xfrm>
        </p:spPr>
        <p:txBody>
          <a:bodyPr>
            <a:normAutofit/>
          </a:bodyPr>
          <a:lstStyle/>
          <a:p>
            <a:pPr marL="457200" indent="-457200">
              <a:buAutoNum type="arabicPeriod" startAt="3"/>
            </a:pPr>
            <a:r>
              <a:rPr lang="en-US" sz="2200" smtClean="0">
                <a:latin typeface="Calibri" panose="020F0502020204030204" pitchFamily="34" charset="0"/>
                <a:cs typeface="Calibri" panose="020F0502020204030204" pitchFamily="34" charset="0"/>
              </a:rPr>
              <a:t>Làm mỏng vân tay</a:t>
            </a:r>
          </a:p>
          <a:p>
            <a:pPr>
              <a:lnSpc>
                <a:spcPct val="100000"/>
              </a:lnSpc>
            </a:pPr>
            <a:r>
              <a:rPr lang="en-US" sz="2000">
                <a:latin typeface="Calibri" panose="020F0502020204030204" pitchFamily="34" charset="0"/>
                <a:cs typeface="Calibri" panose="020F0502020204030204" pitchFamily="34" charset="0"/>
              </a:rPr>
              <a:t>Sử dụng thuật toán Zhang – Suen.</a:t>
            </a:r>
          </a:p>
          <a:p>
            <a:r>
              <a:rPr lang="en-US" sz="2000">
                <a:latin typeface="Calibri" panose="020F0502020204030204" pitchFamily="34" charset="0"/>
                <a:cs typeface="Calibri" panose="020F0502020204030204" pitchFamily="34" charset="0"/>
              </a:rPr>
              <a:t>A(P1) = Số lần giá trị chuyển từ 0 sang 1 trong chuỗi P2 </a:t>
            </a:r>
            <a:r>
              <a:rPr lang="en-US" sz="2000">
                <a:latin typeface="Calibri" panose="020F0502020204030204" pitchFamily="34" charset="0"/>
                <a:cs typeface="Calibri" panose="020F0502020204030204" pitchFamily="34" charset="0"/>
                <a:sym typeface="Wingdings"/>
              </a:rPr>
              <a:t></a:t>
            </a:r>
            <a:r>
              <a:rPr lang="en-US" sz="2000">
                <a:latin typeface="Calibri" panose="020F0502020204030204" pitchFamily="34" charset="0"/>
                <a:cs typeface="Calibri" panose="020F0502020204030204" pitchFamily="34" charset="0"/>
              </a:rPr>
              <a:t> P3 </a:t>
            </a:r>
            <a:r>
              <a:rPr lang="en-US" sz="2000">
                <a:latin typeface="Calibri" panose="020F0502020204030204" pitchFamily="34" charset="0"/>
                <a:cs typeface="Calibri" panose="020F0502020204030204" pitchFamily="34" charset="0"/>
                <a:sym typeface="Wingdings"/>
              </a:rPr>
              <a:t></a:t>
            </a:r>
            <a:r>
              <a:rPr lang="en-US" sz="2000">
                <a:latin typeface="Calibri" panose="020F0502020204030204" pitchFamily="34" charset="0"/>
                <a:cs typeface="Calibri" panose="020F0502020204030204" pitchFamily="34" charset="0"/>
              </a:rPr>
              <a:t> P4 </a:t>
            </a:r>
            <a:r>
              <a:rPr lang="en-US" sz="2000">
                <a:latin typeface="Calibri" panose="020F0502020204030204" pitchFamily="34" charset="0"/>
                <a:cs typeface="Calibri" panose="020F0502020204030204" pitchFamily="34" charset="0"/>
                <a:sym typeface="Wingdings"/>
              </a:rPr>
              <a:t></a:t>
            </a:r>
            <a:r>
              <a:rPr lang="en-US" sz="2000">
                <a:latin typeface="Calibri" panose="020F0502020204030204" pitchFamily="34" charset="0"/>
                <a:cs typeface="Calibri" panose="020F0502020204030204" pitchFamily="34" charset="0"/>
              </a:rPr>
              <a:t> P5 </a:t>
            </a:r>
            <a:r>
              <a:rPr lang="en-US" sz="2000">
                <a:latin typeface="Calibri" panose="020F0502020204030204" pitchFamily="34" charset="0"/>
                <a:cs typeface="Calibri" panose="020F0502020204030204" pitchFamily="34" charset="0"/>
                <a:sym typeface="Wingdings"/>
              </a:rPr>
              <a:t></a:t>
            </a:r>
            <a:r>
              <a:rPr lang="en-US" sz="2000">
                <a:latin typeface="Calibri" panose="020F0502020204030204" pitchFamily="34" charset="0"/>
                <a:cs typeface="Calibri" panose="020F0502020204030204" pitchFamily="34" charset="0"/>
              </a:rPr>
              <a:t>P6 </a:t>
            </a:r>
            <a:r>
              <a:rPr lang="en-US" sz="2000">
                <a:latin typeface="Calibri" panose="020F0502020204030204" pitchFamily="34" charset="0"/>
                <a:cs typeface="Calibri" panose="020F0502020204030204" pitchFamily="34" charset="0"/>
                <a:sym typeface="Wingdings"/>
              </a:rPr>
              <a:t></a:t>
            </a:r>
            <a:r>
              <a:rPr lang="en-US" sz="2000">
                <a:latin typeface="Calibri" panose="020F0502020204030204" pitchFamily="34" charset="0"/>
                <a:cs typeface="Calibri" panose="020F0502020204030204" pitchFamily="34" charset="0"/>
              </a:rPr>
              <a:t> P7 </a:t>
            </a:r>
            <a:r>
              <a:rPr lang="en-US" sz="2000">
                <a:latin typeface="Calibri" panose="020F0502020204030204" pitchFamily="34" charset="0"/>
                <a:cs typeface="Calibri" panose="020F0502020204030204" pitchFamily="34" charset="0"/>
                <a:sym typeface="Wingdings"/>
              </a:rPr>
              <a:t></a:t>
            </a:r>
            <a:r>
              <a:rPr lang="en-US" sz="2000">
                <a:latin typeface="Calibri" panose="020F0502020204030204" pitchFamily="34" charset="0"/>
                <a:cs typeface="Calibri" panose="020F0502020204030204" pitchFamily="34" charset="0"/>
              </a:rPr>
              <a:t> P8 </a:t>
            </a:r>
            <a:r>
              <a:rPr lang="en-US" sz="2000">
                <a:latin typeface="Calibri" panose="020F0502020204030204" pitchFamily="34" charset="0"/>
                <a:cs typeface="Calibri" panose="020F0502020204030204" pitchFamily="34" charset="0"/>
                <a:sym typeface="Wingdings"/>
              </a:rPr>
              <a:t></a:t>
            </a:r>
            <a:r>
              <a:rPr lang="en-US" sz="2000">
                <a:latin typeface="Calibri" panose="020F0502020204030204" pitchFamily="34" charset="0"/>
                <a:cs typeface="Calibri" panose="020F0502020204030204" pitchFamily="34" charset="0"/>
              </a:rPr>
              <a:t> P9 </a:t>
            </a:r>
            <a:r>
              <a:rPr lang="en-US" sz="2000">
                <a:latin typeface="Calibri" panose="020F0502020204030204" pitchFamily="34" charset="0"/>
                <a:cs typeface="Calibri" panose="020F0502020204030204" pitchFamily="34" charset="0"/>
                <a:sym typeface="Wingdings"/>
              </a:rPr>
              <a:t></a:t>
            </a:r>
            <a:r>
              <a:rPr lang="en-US" sz="2000">
                <a:latin typeface="Calibri" panose="020F0502020204030204" pitchFamily="34" charset="0"/>
                <a:cs typeface="Calibri" panose="020F0502020204030204" pitchFamily="34" charset="0"/>
              </a:rPr>
              <a:t> P2.</a:t>
            </a:r>
          </a:p>
          <a:p>
            <a:r>
              <a:rPr lang="en-US" sz="2000">
                <a:latin typeface="Calibri" panose="020F0502020204030204" pitchFamily="34" charset="0"/>
                <a:cs typeface="Calibri" panose="020F0502020204030204" pitchFamily="34" charset="0"/>
              </a:rPr>
              <a:t>B(P1) = số điểm ảnh lân cận P1 có giá trị bằng 1</a:t>
            </a:r>
            <a:r>
              <a:rPr lang="en-US" sz="2000" smtClean="0">
                <a:latin typeface="Calibri" panose="020F0502020204030204" pitchFamily="34" charset="0"/>
                <a:cs typeface="Calibri" panose="020F0502020204030204" pitchFamily="34" charset="0"/>
              </a:rPr>
              <a:t>.</a:t>
            </a:r>
            <a:endParaRPr lang="en-US" smtClean="0">
              <a:latin typeface="Calibri" panose="020F0502020204030204" pitchFamily="34" charset="0"/>
              <a:cs typeface="Calibri" panose="020F0502020204030204" pitchFamily="34" charset="0"/>
            </a:endParaRPr>
          </a:p>
          <a:p>
            <a:pPr marL="0" indent="0">
              <a:buNone/>
            </a:pPr>
            <a:endParaRPr lang="en-US" sz="2000" smtClean="0">
              <a:latin typeface="Calibri" panose="020F0502020204030204" pitchFamily="34" charset="0"/>
              <a:cs typeface="Calibri" panose="020F0502020204030204" pitchFamily="34" charset="0"/>
            </a:endParaRPr>
          </a:p>
        </p:txBody>
      </p:sp>
      <p:sp>
        <p:nvSpPr>
          <p:cNvPr id="6" name="Content Placeholder 2"/>
          <p:cNvSpPr txBox="1">
            <a:spLocks/>
          </p:cNvSpPr>
          <p:nvPr/>
        </p:nvSpPr>
        <p:spPr>
          <a:xfrm>
            <a:off x="6051176" y="1491411"/>
            <a:ext cx="5204012" cy="50170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buNone/>
            </a:pPr>
            <a:r>
              <a:rPr lang="en-US">
                <a:latin typeface="Calibri" panose="020F0502020204030204" pitchFamily="34" charset="0"/>
                <a:cs typeface="Calibri" panose="020F0502020204030204" pitchFamily="34" charset="0"/>
              </a:rPr>
              <a:t>Điều kiện 1</a:t>
            </a:r>
            <a:r>
              <a:rPr lang="en-US" smtClean="0">
                <a:latin typeface="Calibri" panose="020F0502020204030204" pitchFamily="34" charset="0"/>
                <a:cs typeface="Calibri" panose="020F0502020204030204" pitchFamily="34" charset="0"/>
              </a:rPr>
              <a:t>:</a:t>
            </a:r>
            <a:endParaRPr lang="en-US">
              <a:latin typeface="Calibri" panose="020F0502020204030204" pitchFamily="34" charset="0"/>
              <a:cs typeface="Calibri" panose="020F0502020204030204" pitchFamily="34" charset="0"/>
            </a:endParaRPr>
          </a:p>
          <a:p>
            <a:pPr lvl="1">
              <a:lnSpc>
                <a:spcPct val="100000"/>
              </a:lnSpc>
            </a:pPr>
            <a:r>
              <a:rPr lang="en-US">
                <a:latin typeface="Calibri" panose="020F0502020204030204" pitchFamily="34" charset="0"/>
                <a:cs typeface="Calibri" panose="020F0502020204030204" pitchFamily="34" charset="0"/>
              </a:rPr>
              <a:t>2 &lt;= B(P1) &lt;= 6.</a:t>
            </a:r>
          </a:p>
          <a:p>
            <a:pPr lvl="1">
              <a:lnSpc>
                <a:spcPct val="100000"/>
              </a:lnSpc>
            </a:pPr>
            <a:r>
              <a:rPr lang="en-US">
                <a:latin typeface="Calibri" panose="020F0502020204030204" pitchFamily="34" charset="0"/>
                <a:cs typeface="Calibri" panose="020F0502020204030204" pitchFamily="34" charset="0"/>
              </a:rPr>
              <a:t>A(P1) = 1.</a:t>
            </a:r>
          </a:p>
          <a:p>
            <a:pPr lvl="1">
              <a:lnSpc>
                <a:spcPct val="100000"/>
              </a:lnSpc>
            </a:pPr>
            <a:r>
              <a:rPr lang="en-US">
                <a:latin typeface="Calibri" panose="020F0502020204030204" pitchFamily="34" charset="0"/>
                <a:cs typeface="Calibri" panose="020F0502020204030204" pitchFamily="34" charset="0"/>
              </a:rPr>
              <a:t>Ít nhất một trong các điểm ảnh P2, P4, P6 có giá trị là 0.</a:t>
            </a:r>
          </a:p>
          <a:p>
            <a:pPr lvl="1">
              <a:lnSpc>
                <a:spcPct val="100000"/>
              </a:lnSpc>
            </a:pPr>
            <a:r>
              <a:rPr lang="en-US">
                <a:latin typeface="Calibri" panose="020F0502020204030204" pitchFamily="34" charset="0"/>
                <a:cs typeface="Calibri" panose="020F0502020204030204" pitchFamily="34" charset="0"/>
              </a:rPr>
              <a:t>Ít nhất một trong các điểm ảnh P4, P6, P8 có giá trị là 0</a:t>
            </a:r>
            <a:r>
              <a:rPr lang="en-US" smtClean="0">
                <a:latin typeface="Calibri" panose="020F0502020204030204" pitchFamily="34" charset="0"/>
                <a:cs typeface="Calibri" panose="020F0502020204030204" pitchFamily="34" charset="0"/>
              </a:rPr>
              <a:t>.</a:t>
            </a:r>
            <a:endParaRPr lang="en-US" sz="2000">
              <a:latin typeface="Calibri" panose="020F0502020204030204" pitchFamily="34" charset="0"/>
              <a:cs typeface="Calibri" panose="020F0502020204030204" pitchFamily="34" charset="0"/>
            </a:endParaRPr>
          </a:p>
          <a:p>
            <a:pPr marL="0" indent="0">
              <a:lnSpc>
                <a:spcPct val="100000"/>
              </a:lnSpc>
              <a:buNone/>
            </a:pPr>
            <a:r>
              <a:rPr lang="en-US" sz="2000" smtClean="0">
                <a:latin typeface="Calibri" panose="020F0502020204030204" pitchFamily="34" charset="0"/>
                <a:cs typeface="Calibri" panose="020F0502020204030204" pitchFamily="34" charset="0"/>
              </a:rPr>
              <a:t>Điều </a:t>
            </a:r>
            <a:r>
              <a:rPr lang="en-US" sz="2000">
                <a:latin typeface="Calibri" panose="020F0502020204030204" pitchFamily="34" charset="0"/>
                <a:cs typeface="Calibri" panose="020F0502020204030204" pitchFamily="34" charset="0"/>
              </a:rPr>
              <a:t>kiện 2</a:t>
            </a:r>
            <a:r>
              <a:rPr lang="en-US" sz="2000" smtClean="0">
                <a:latin typeface="Calibri" panose="020F0502020204030204" pitchFamily="34" charset="0"/>
                <a:cs typeface="Calibri" panose="020F0502020204030204" pitchFamily="34" charset="0"/>
              </a:rPr>
              <a:t>:</a:t>
            </a:r>
            <a:endParaRPr lang="en-US" sz="2000">
              <a:latin typeface="Calibri" panose="020F0502020204030204" pitchFamily="34" charset="0"/>
              <a:cs typeface="Calibri" panose="020F0502020204030204" pitchFamily="34" charset="0"/>
            </a:endParaRPr>
          </a:p>
          <a:p>
            <a:pPr lvl="1">
              <a:lnSpc>
                <a:spcPct val="100000"/>
              </a:lnSpc>
            </a:pPr>
            <a:r>
              <a:rPr lang="en-US">
                <a:latin typeface="Calibri" panose="020F0502020204030204" pitchFamily="34" charset="0"/>
                <a:cs typeface="Calibri" panose="020F0502020204030204" pitchFamily="34" charset="0"/>
              </a:rPr>
              <a:t>2 &lt;= B(P1) &lt;= 6.</a:t>
            </a:r>
          </a:p>
          <a:p>
            <a:pPr lvl="1">
              <a:lnSpc>
                <a:spcPct val="100000"/>
              </a:lnSpc>
            </a:pPr>
            <a:r>
              <a:rPr lang="en-US">
                <a:latin typeface="Calibri" panose="020F0502020204030204" pitchFamily="34" charset="0"/>
                <a:cs typeface="Calibri" panose="020F0502020204030204" pitchFamily="34" charset="0"/>
              </a:rPr>
              <a:t>A(P1) = 1.</a:t>
            </a:r>
          </a:p>
          <a:p>
            <a:pPr lvl="1">
              <a:lnSpc>
                <a:spcPct val="100000"/>
              </a:lnSpc>
            </a:pPr>
            <a:r>
              <a:rPr lang="en-US">
                <a:latin typeface="Calibri" panose="020F0502020204030204" pitchFamily="34" charset="0"/>
                <a:cs typeface="Calibri" panose="020F0502020204030204" pitchFamily="34" charset="0"/>
              </a:rPr>
              <a:t>Ít nhất một trong các điểm ảnh P2, P4, P8 có giá trị là 0.</a:t>
            </a:r>
          </a:p>
          <a:p>
            <a:pPr lvl="1">
              <a:lnSpc>
                <a:spcPct val="100000"/>
              </a:lnSpc>
            </a:pPr>
            <a:r>
              <a:rPr lang="en-US">
                <a:latin typeface="Calibri" panose="020F0502020204030204" pitchFamily="34" charset="0"/>
                <a:cs typeface="Calibri" panose="020F0502020204030204" pitchFamily="34" charset="0"/>
              </a:rPr>
              <a:t>Ít nhất một trong các điểm ảnh P2, P6, P8 có giá trị là 0</a:t>
            </a:r>
            <a:r>
              <a:rPr lang="en-US" smtClean="0">
                <a:latin typeface="Calibri" panose="020F0502020204030204" pitchFamily="34" charset="0"/>
                <a:cs typeface="Calibri" panose="020F0502020204030204" pitchFamily="34" charset="0"/>
              </a:rPr>
              <a:t>.</a:t>
            </a:r>
            <a:endParaRPr lang="en-US">
              <a:latin typeface="Calibri" panose="020F0502020204030204" pitchFamily="34" charset="0"/>
              <a:cs typeface="Calibri" panose="020F0502020204030204" pitchFamily="34" charset="0"/>
            </a:endParaRPr>
          </a:p>
        </p:txBody>
      </p:sp>
      <p:pic>
        <p:nvPicPr>
          <p:cNvPr id="8" name="Picture 7" descr="http://jaredgerschler.blog/wp-content/uploads/2018/02/pgrid.png"/>
          <p:cNvPicPr/>
          <p:nvPr/>
        </p:nvPicPr>
        <p:blipFill>
          <a:blip r:embed="rId2" cstate="print"/>
          <a:srcRect/>
          <a:stretch>
            <a:fillRect/>
          </a:stretch>
        </p:blipFill>
        <p:spPr bwMode="auto">
          <a:xfrm>
            <a:off x="2199989" y="4584841"/>
            <a:ext cx="2000820" cy="1923601"/>
          </a:xfrm>
          <a:prstGeom prst="rect">
            <a:avLst/>
          </a:prstGeom>
          <a:noFill/>
          <a:ln w="9525">
            <a:noFill/>
            <a:miter lim="800000"/>
            <a:headEnd/>
            <a:tailEnd/>
          </a:ln>
        </p:spPr>
      </p:pic>
    </p:spTree>
    <p:extLst>
      <p:ext uri="{BB962C8B-B14F-4D97-AF65-F5344CB8AC3E}">
        <p14:creationId xmlns:p14="http://schemas.microsoft.com/office/powerpoint/2010/main" val="667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B6055E-F2DC-412A-8B07-D3793807DA86}">
  <ds:schemaRefs>
    <ds:schemaRef ds:uri="http://schemas.microsoft.com/sharepoint/v3/contenttype/forms"/>
  </ds:schemaRefs>
</ds:datastoreItem>
</file>

<file path=customXml/itemProps2.xml><?xml version="1.0" encoding="utf-8"?>
<ds:datastoreItem xmlns:ds="http://schemas.openxmlformats.org/officeDocument/2006/customXml" ds:itemID="{0A938410-2173-430A-9B92-20257D39BD88}">
  <ds:schemaRefs>
    <ds:schemaRef ds:uri="http://schemas.microsoft.com/office/infopath/2007/PartnerControls"/>
    <ds:schemaRef ds:uri="http://purl.org/dc/elements/1.1/"/>
    <ds:schemaRef ds:uri="http://purl.org/dc/dcmitype/"/>
    <ds:schemaRef ds:uri="http://schemas.microsoft.com/office/2006/metadata/properties"/>
    <ds:schemaRef ds:uri="http://schemas.microsoft.com/office/2006/documentManagement/types"/>
    <ds:schemaRef ds:uri="http://schemas.openxmlformats.org/package/2006/metadata/core-properties"/>
    <ds:schemaRef ds:uri="16c05727-aa75-4e4a-9b5f-8a80a1165891"/>
    <ds:schemaRef ds:uri="71af3243-3dd4-4a8d-8c0d-dd76da1f02a5"/>
    <ds:schemaRef ds:uri="http://www.w3.org/XML/1998/namespace"/>
    <ds:schemaRef ds:uri="http://purl.org/dc/terms/"/>
  </ds:schemaRefs>
</ds:datastoreItem>
</file>

<file path=customXml/itemProps3.xml><?xml version="1.0" encoding="utf-8"?>
<ds:datastoreItem xmlns:ds="http://schemas.openxmlformats.org/officeDocument/2006/customXml" ds:itemID="{ECBD1B6F-AE5F-4B27-9BE1-4797C9BEFB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design</Template>
  <TotalTime>0</TotalTime>
  <Words>1471</Words>
  <Application>Microsoft Office PowerPoint</Application>
  <PresentationFormat>Widescreen</PresentationFormat>
  <Paragraphs>133</Paragraphs>
  <Slides>23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Cambria Math</vt:lpstr>
      <vt:lpstr>Symbol</vt:lpstr>
      <vt:lpstr>Times New Roman</vt:lpstr>
      <vt:lpstr>Trebuchet MS</vt:lpstr>
      <vt:lpstr>Tw Cen MT</vt:lpstr>
      <vt:lpstr>Wingdings</vt:lpstr>
      <vt:lpstr>Circuit</vt:lpstr>
      <vt:lpstr>CHÌA KHÓA THÔNG MINH</vt:lpstr>
      <vt:lpstr>Nội dung:</vt:lpstr>
      <vt:lpstr>Giới thiệu Đề tài</vt:lpstr>
      <vt:lpstr>Giới thiệu Đề tài</vt:lpstr>
      <vt:lpstr>Giải pháp</vt:lpstr>
      <vt:lpstr>Giới thiệu:</vt:lpstr>
      <vt:lpstr>Giới thiệu:</vt:lpstr>
      <vt:lpstr>Giải pháp</vt:lpstr>
      <vt:lpstr>Giải pháp</vt:lpstr>
      <vt:lpstr>Giải pháp</vt:lpstr>
      <vt:lpstr>Giải pháp</vt:lpstr>
      <vt:lpstr>Giải pháp</vt:lpstr>
      <vt:lpstr>Giải pháp</vt:lpstr>
      <vt:lpstr>Kết quả đạt được</vt:lpstr>
      <vt:lpstr>Kết quả đạt được</vt:lpstr>
      <vt:lpstr>Kết quả đạt được</vt:lpstr>
      <vt:lpstr>Kết quả đạt được</vt:lpstr>
      <vt:lpstr>Kết quả đạt được</vt:lpstr>
      <vt:lpstr>Kết quả đạt được</vt:lpstr>
      <vt:lpstr>Kết quả đạt được</vt:lpstr>
      <vt:lpstr>Nhận xét:</vt:lpstr>
      <vt:lpstr>Kết luận</vt:lpstr>
      <vt:lpstr>  Cảm ơn đã lắng nghe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2020-06-30T14:21:16Z</dcterms:created>
  <dcterms:modified xsi:type="dcterms:W3CDTF">2020-07-05T15:29:14Z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